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1034" r:id="rId4"/>
    <p:sldId id="1236" r:id="rId5"/>
    <p:sldId id="1246" r:id="rId6"/>
    <p:sldId id="1252" r:id="rId7"/>
    <p:sldId id="1203" r:id="rId8"/>
    <p:sldId id="1237" r:id="rId9"/>
    <p:sldId id="1200" r:id="rId10"/>
    <p:sldId id="1239" r:id="rId11"/>
    <p:sldId id="1217" r:id="rId12"/>
    <p:sldId id="261" r:id="rId13"/>
    <p:sldId id="1229" r:id="rId14"/>
    <p:sldId id="1241" r:id="rId15"/>
    <p:sldId id="1230" r:id="rId16"/>
    <p:sldId id="1251" r:id="rId17"/>
    <p:sldId id="1254" r:id="rId18"/>
    <p:sldId id="1249" r:id="rId19"/>
    <p:sldId id="1255" r:id="rId20"/>
    <p:sldId id="1256" r:id="rId21"/>
    <p:sldId id="1242" r:id="rId22"/>
    <p:sldId id="1247" r:id="rId23"/>
    <p:sldId id="1248" r:id="rId24"/>
    <p:sldId id="1225" r:id="rId25"/>
    <p:sldId id="1250" r:id="rId26"/>
    <p:sldId id="1238" r:id="rId27"/>
  </p:sldIdLst>
  <p:sldSz cx="12192000" cy="6858000"/>
  <p:notesSz cx="6797675" cy="9872663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424242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4908CC-718D-7300-D914-8CEE6346F0A2}">
  <a:tblStyle styleId="{1F4908CC-718D-7300-D914-8CEE6346F0A2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1" autoAdjust="0"/>
    <p:restoredTop sz="96730" autoAdjust="0"/>
  </p:normalViewPr>
  <p:slideViewPr>
    <p:cSldViewPr>
      <p:cViewPr varScale="1">
        <p:scale>
          <a:sx n="111" d="100"/>
          <a:sy n="111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21.jp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2082217622079E-2"/>
          <c:y val="0.11898077375707977"/>
          <c:w val="0.89818147567881723"/>
          <c:h val="0.8004948047435139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Лист1!$A$3</c:f>
              <c:strCache>
                <c:ptCount val="1"/>
                <c:pt idx="0">
                  <c:v>Экспорт сушеного гранулированного жома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3FE-6D42-BA4D-D004728CD4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 (прогноз)</c:v>
                </c:pt>
              </c:strCache>
            </c:strRef>
          </c:cat>
          <c:val>
            <c:numRef>
              <c:f>Лист1!$B$3:$N$3</c:f>
            </c:numRef>
          </c:val>
          <c:extLst>
            <c:ext xmlns:c16="http://schemas.microsoft.com/office/drawing/2014/chart" uri="{C3380CC4-5D6E-409C-BE32-E72D297353CC}">
              <c16:uniqueId val="{00000003-93FE-6D42-BA4D-D004728CD418}"/>
            </c:ext>
          </c:extLst>
        </c:ser>
        <c:ser>
          <c:idx val="2"/>
          <c:order val="1"/>
          <c:tx>
            <c:strRef>
              <c:f>Лист1!$A$4</c:f>
              <c:strCache>
                <c:ptCount val="1"/>
                <c:pt idx="0">
                  <c:v>Потребление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 (прогноз)</c:v>
                </c:pt>
              </c:strCache>
            </c:strRef>
          </c:cat>
          <c:val>
            <c:numRef>
              <c:f>Лист1!$B$4:$N$4</c:f>
              <c:numCache>
                <c:formatCode>General</c:formatCode>
                <c:ptCount val="13"/>
                <c:pt idx="0">
                  <c:v>200</c:v>
                </c:pt>
                <c:pt idx="1">
                  <c:v>240</c:v>
                </c:pt>
                <c:pt idx="2">
                  <c:v>250</c:v>
                </c:pt>
                <c:pt idx="3">
                  <c:v>280</c:v>
                </c:pt>
                <c:pt idx="4">
                  <c:v>300</c:v>
                </c:pt>
                <c:pt idx="5">
                  <c:v>320</c:v>
                </c:pt>
                <c:pt idx="6">
                  <c:v>350</c:v>
                </c:pt>
                <c:pt idx="7">
                  <c:v>350</c:v>
                </c:pt>
                <c:pt idx="8">
                  <c:v>360</c:v>
                </c:pt>
                <c:pt idx="9">
                  <c:v>380</c:v>
                </c:pt>
                <c:pt idx="10">
                  <c:v>370</c:v>
                </c:pt>
                <c:pt idx="11">
                  <c:v>390</c:v>
                </c:pt>
                <c:pt idx="12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35-46F7-B2AC-D6BBECD0B28E}"/>
            </c:ext>
          </c:extLst>
        </c:ser>
        <c:ser>
          <c:idx val="0"/>
          <c:order val="2"/>
          <c:tx>
            <c:strRef>
              <c:f>Лист1!$A$2</c:f>
              <c:strCache>
                <c:ptCount val="1"/>
                <c:pt idx="0">
                  <c:v>Производство сушеного жома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 (прогноз)</c:v>
                </c:pt>
              </c:strCache>
            </c:strRef>
          </c:cat>
          <c:val>
            <c:numRef>
              <c:f>Лист1!$B$2:$N$2</c:f>
              <c:numCache>
                <c:formatCode>General</c:formatCode>
                <c:ptCount val="13"/>
                <c:pt idx="0">
                  <c:v>393</c:v>
                </c:pt>
                <c:pt idx="1">
                  <c:v>682</c:v>
                </c:pt>
                <c:pt idx="2">
                  <c:v>670</c:v>
                </c:pt>
                <c:pt idx="3">
                  <c:v>817</c:v>
                </c:pt>
                <c:pt idx="4">
                  <c:v>884</c:v>
                </c:pt>
                <c:pt idx="5">
                  <c:v>1063</c:v>
                </c:pt>
                <c:pt idx="6">
                  <c:v>1359</c:v>
                </c:pt>
                <c:pt idx="7">
                  <c:v>1488</c:v>
                </c:pt>
                <c:pt idx="8">
                  <c:v>1338</c:v>
                </c:pt>
                <c:pt idx="9">
                  <c:v>1902</c:v>
                </c:pt>
                <c:pt idx="10">
                  <c:v>1316</c:v>
                </c:pt>
                <c:pt idx="11">
                  <c:v>1547</c:v>
                </c:pt>
                <c:pt idx="12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E-6D42-BA4D-D004728CD4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315520"/>
        <c:axId val="62792448"/>
      </c:barChart>
      <c:catAx>
        <c:axId val="62315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792448"/>
        <c:crosses val="autoZero"/>
        <c:auto val="1"/>
        <c:lblAlgn val="ctr"/>
        <c:lblOffset val="100"/>
        <c:noMultiLvlLbl val="0"/>
      </c:catAx>
      <c:valAx>
        <c:axId val="62792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Тыс.тонн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31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3526375857225"/>
          <c:y val="6.0877847213128201E-2"/>
          <c:w val="0.79607619041321265"/>
          <c:h val="0.717495063846837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Поголовье крупного рогатого скота (тыс. голов)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dLbl>
              <c:idx val="0"/>
              <c:layout>
                <c:manualLayout>
                  <c:x val="-1.49751926684864E-2"/>
                  <c:y val="7.7809981897436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A4-4B77-8DD4-E21E25E0E963}"/>
                </c:ext>
              </c:extLst>
            </c:dLbl>
            <c:dLbl>
              <c:idx val="1"/>
              <c:layout>
                <c:manualLayout>
                  <c:x val="-7.4875373772560015E-3"/>
                  <c:y val="2.59366606324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A4-4B77-8DD4-E21E25E0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Ц ФО</c:v>
                </c:pt>
                <c:pt idx="1">
                  <c:v>ЮФО</c:v>
                </c:pt>
                <c:pt idx="2">
                  <c:v>ПФО</c:v>
                </c:pt>
                <c:pt idx="3">
                  <c:v>С-К ФО</c:v>
                </c:pt>
                <c:pt idx="4">
                  <c:v>СФО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3115</c:v>
                </c:pt>
                <c:pt idx="1">
                  <c:v>2257</c:v>
                </c:pt>
                <c:pt idx="2">
                  <c:v>4751</c:v>
                </c:pt>
                <c:pt idx="3">
                  <c:v>2061</c:v>
                </c:pt>
                <c:pt idx="4">
                  <c:v>2793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A4-4B77-8DD4-E21E25E0E96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Производство сушеного гранулированного жома (тыс. тонн)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1"/>
              <a:srcRect/>
              <a:tile tx="0" ty="0" sx="100000" sy="100000" flip="none" algn="bl"/>
            </a:blipFill>
          </c:spPr>
          <c:invertIfNegative val="0"/>
          <c:dLbls>
            <c:dLbl>
              <c:idx val="0"/>
              <c:layout>
                <c:manualLayout>
                  <c:x val="2.5660821252817503E-2"/>
                  <c:y val="-2.01509078227212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648067622601142E-2"/>
                      <c:h val="3.41624321774776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C41-0D40-9523-B9C513A562A2}"/>
                </c:ext>
              </c:extLst>
            </c:dLbl>
            <c:dLbl>
              <c:idx val="1"/>
              <c:layout>
                <c:manualLayout>
                  <c:x val="2.7993715027487535E-2"/>
                  <c:y val="-3.7614724704079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15265690526826E-2"/>
                      <c:h val="3.41624321774776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41-0D40-9523-B9C513A562A2}"/>
                </c:ext>
              </c:extLst>
            </c:dLbl>
            <c:dLbl>
              <c:idx val="2"/>
              <c:layout>
                <c:manualLayout>
                  <c:x val="1.0482434414183919E-2"/>
                  <c:y val="-2.853032669572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A4-4B77-8DD4-E21E25E0E963}"/>
                </c:ext>
              </c:extLst>
            </c:dLbl>
            <c:dLbl>
              <c:idx val="3"/>
              <c:layout>
                <c:manualLayout>
                  <c:x val="1.1980059803609625E-2"/>
                  <c:y val="-2.5936660632479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A4-4B77-8DD4-E21E25E0E963}"/>
                </c:ext>
              </c:extLst>
            </c:dLbl>
            <c:dLbl>
              <c:idx val="4"/>
              <c:layout>
                <c:manualLayout>
                  <c:x val="1.0482552328158416E-2"/>
                  <c:y val="-2.5936660632478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A4-4B77-8DD4-E21E25E0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Ц ФО</c:v>
                </c:pt>
                <c:pt idx="1">
                  <c:v>ЮФО</c:v>
                </c:pt>
                <c:pt idx="2">
                  <c:v>ПФО</c:v>
                </c:pt>
                <c:pt idx="3">
                  <c:v>С-К ФО</c:v>
                </c:pt>
                <c:pt idx="4">
                  <c:v>СФО</c:v>
                </c:pt>
              </c:strCache>
            </c:strRef>
          </c:cat>
          <c:val>
            <c:numRef>
              <c:f>Лист1!$B$3:$F$3</c:f>
              <c:numCache>
                <c:formatCode>0</c:formatCode>
                <c:ptCount val="5"/>
                <c:pt idx="0">
                  <c:v>985.4</c:v>
                </c:pt>
                <c:pt idx="1">
                  <c:v>457</c:v>
                </c:pt>
                <c:pt idx="2">
                  <c:v>253.3</c:v>
                </c:pt>
                <c:pt idx="3">
                  <c:v>19.600000000000001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A4-4B77-8DD4-E21E25E0E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815872"/>
        <c:axId val="64817408"/>
      </c:barChart>
      <c:catAx>
        <c:axId val="64815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64817408"/>
        <c:crosses val="autoZero"/>
        <c:auto val="1"/>
        <c:lblAlgn val="ctr"/>
        <c:lblOffset val="100"/>
        <c:noMultiLvlLbl val="0"/>
      </c:catAx>
      <c:valAx>
        <c:axId val="648174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4815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5568528799110921"/>
          <c:w val="1"/>
          <c:h val="0.14431471200889065"/>
        </c:manualLayout>
      </c:layout>
      <c:overlay val="0"/>
      <c:spPr>
        <a:ln>
          <a:solidFill>
            <a:schemeClr val="bg1">
              <a:lumMod val="75000"/>
            </a:schemeClr>
          </a:solidFill>
        </a:ln>
      </c:spPr>
      <c:txPr>
        <a:bodyPr/>
        <a:lstStyle/>
        <a:p>
          <a:pPr>
            <a:defRPr sz="15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0">
          <a:latin typeface="Times New Roman"/>
          <a:cs typeface="Times New Roman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89050042952979E-2"/>
          <c:y val="3.099827685967544E-2"/>
          <c:w val="0.90204853999007939"/>
          <c:h val="0.79321363984482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свекловичной мелассы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 (прогноз)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916</c:v>
                </c:pt>
                <c:pt idx="1">
                  <c:v>1666</c:v>
                </c:pt>
                <c:pt idx="2">
                  <c:v>1523</c:v>
                </c:pt>
                <c:pt idx="3">
                  <c:v>1289</c:v>
                </c:pt>
                <c:pt idx="4">
                  <c:v>1157</c:v>
                </c:pt>
                <c:pt idx="5">
                  <c:v>1323</c:v>
                </c:pt>
                <c:pt idx="6">
                  <c:v>1639</c:v>
                </c:pt>
                <c:pt idx="7">
                  <c:v>1648</c:v>
                </c:pt>
                <c:pt idx="8">
                  <c:v>1432</c:v>
                </c:pt>
                <c:pt idx="9">
                  <c:v>1919</c:v>
                </c:pt>
                <c:pt idx="10">
                  <c:v>1299</c:v>
                </c:pt>
                <c:pt idx="11">
                  <c:v>1475</c:v>
                </c:pt>
                <c:pt idx="12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A6-4165-BDF2-046D20EF0F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Потребление</c:v>
                </c:pt>
              </c:strCache>
            </c:strRef>
          </c:tx>
          <c:spPr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 (прогноз)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600</c:v>
                </c:pt>
                <c:pt idx="1">
                  <c:v>620</c:v>
                </c:pt>
                <c:pt idx="2">
                  <c:v>650</c:v>
                </c:pt>
                <c:pt idx="3">
                  <c:v>650</c:v>
                </c:pt>
                <c:pt idx="4">
                  <c:v>650</c:v>
                </c:pt>
                <c:pt idx="5">
                  <c:v>660</c:v>
                </c:pt>
                <c:pt idx="6">
                  <c:v>670</c:v>
                </c:pt>
                <c:pt idx="7">
                  <c:v>670</c:v>
                </c:pt>
                <c:pt idx="8">
                  <c:v>650</c:v>
                </c:pt>
                <c:pt idx="9">
                  <c:v>700</c:v>
                </c:pt>
                <c:pt idx="10">
                  <c:v>700</c:v>
                </c:pt>
                <c:pt idx="11">
                  <c:v>700</c:v>
                </c:pt>
                <c:pt idx="12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A6-4165-BDF2-046D20EF0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6162048"/>
        <c:axId val="66184320"/>
      </c:barChart>
      <c:catAx>
        <c:axId val="661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184320"/>
        <c:crosses val="autoZero"/>
        <c:auto val="1"/>
        <c:lblAlgn val="ctr"/>
        <c:lblOffset val="100"/>
        <c:noMultiLvlLbl val="0"/>
      </c:catAx>
      <c:valAx>
        <c:axId val="66184320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Тыс.</a:t>
                </a:r>
                <a:r>
                  <a:rPr lang="ru-RU" baseline="0" dirty="0"/>
                  <a:t> тонн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16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53804272138778"/>
          <c:y val="0.90047515376014065"/>
          <c:w val="0.4189239145572245"/>
          <c:h val="5.1551788330846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5919"/>
          </a:xfrm>
          <a:prstGeom prst="rect">
            <a:avLst/>
          </a:prstGeom>
        </p:spPr>
        <p:txBody>
          <a:bodyPr vert="horz" lIns="80010" tIns="40005" rIns="80010" bIns="40005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5660" cy="495919"/>
          </a:xfrm>
          <a:prstGeom prst="rect">
            <a:avLst/>
          </a:prstGeom>
        </p:spPr>
        <p:txBody>
          <a:bodyPr vert="horz" lIns="80010" tIns="40005" rIns="80010" bIns="40005" rtlCol="0"/>
          <a:lstStyle>
            <a:lvl1pPr algn="r">
              <a:defRPr sz="1100"/>
            </a:lvl1pPr>
          </a:lstStyle>
          <a:p>
            <a:fld id="{13328BCA-4A98-41D5-822C-74B45F7526C8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010" tIns="40005" rIns="80010" bIns="400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80010" tIns="40005" rIns="80010" bIns="4000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6747"/>
            <a:ext cx="2945660" cy="495917"/>
          </a:xfrm>
          <a:prstGeom prst="rect">
            <a:avLst/>
          </a:prstGeom>
        </p:spPr>
        <p:txBody>
          <a:bodyPr vert="horz" lIns="80010" tIns="40005" rIns="80010" bIns="40005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246" y="9376747"/>
            <a:ext cx="2945660" cy="495917"/>
          </a:xfrm>
          <a:prstGeom prst="rect">
            <a:avLst/>
          </a:prstGeom>
        </p:spPr>
        <p:txBody>
          <a:bodyPr vert="horz" lIns="80010" tIns="40005" rIns="80010" bIns="40005" rtlCol="0" anchor="b"/>
          <a:lstStyle>
            <a:lvl1pPr algn="r">
              <a:defRPr sz="1100"/>
            </a:lvl1pPr>
          </a:lstStyle>
          <a:p>
            <a:fld id="{A365FD4B-67C1-4992-9D1F-66CFAC55B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3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36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49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49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56889" y="6402388"/>
            <a:ext cx="2844800" cy="365125"/>
          </a:xfrm>
        </p:spPr>
        <p:txBody>
          <a:bodyPr/>
          <a:lstStyle/>
          <a:p>
            <a:fld id="{C16335CD-2499-45E4-9959-CA6318451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6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25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5FD5-74BC-4DEE-8747-FC23C674C3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8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5FD5-74BC-4DEE-8747-FC23C674C3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07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35FD5-74BC-4DEE-8747-FC23C674C3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08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90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56889" y="6402388"/>
            <a:ext cx="2844800" cy="365125"/>
          </a:xfrm>
        </p:spPr>
        <p:txBody>
          <a:bodyPr/>
          <a:lstStyle/>
          <a:p>
            <a:fld id="{C16335CD-2499-45E4-9959-CA6318451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7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766732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6CF665-4269-430F-A866-5E736EF0B15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3" r:id="rId13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116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69F35FD5-74BC-4DEE-8747-FC23C674C30A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-185810" y="319717"/>
            <a:ext cx="12377812" cy="6383788"/>
            <a:chOff x="-139359" y="456242"/>
            <a:chExt cx="9283359" cy="6383788"/>
          </a:xfrm>
        </p:grpSpPr>
        <p:sp>
          <p:nvSpPr>
            <p:cNvPr id="18" name="Нижний колонтитул 6"/>
            <p:cNvSpPr txBox="1">
              <a:spLocks/>
            </p:cNvSpPr>
            <p:nvPr/>
          </p:nvSpPr>
          <p:spPr>
            <a:xfrm>
              <a:off x="-139359" y="6566186"/>
              <a:ext cx="504569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13" b="1" dirty="0">
                  <a:solidFill>
                    <a:srgbClr val="008000"/>
                  </a:solidFill>
                  <a:latin typeface="Cambria" panose="02040503050406030204" pitchFamily="18" charset="0"/>
                </a:rPr>
                <a:t>НО «Союз сахаропроизводителей России»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-5690" y="456242"/>
              <a:ext cx="9149690" cy="6383788"/>
              <a:chOff x="-107599" y="-1761293"/>
              <a:chExt cx="12199587" cy="8511717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11589001" y="6450849"/>
                <a:ext cx="336726" cy="299575"/>
              </a:xfrm>
              <a:prstGeom prst="ellipse">
                <a:avLst/>
              </a:prstGeom>
              <a:solidFill>
                <a:srgbClr val="009846"/>
              </a:solidFill>
              <a:ln>
                <a:solidFill>
                  <a:srgbClr val="0098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13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540912" y="6356024"/>
                <a:ext cx="11345662" cy="0"/>
              </a:xfrm>
              <a:prstGeom prst="line">
                <a:avLst/>
              </a:prstGeom>
              <a:ln>
                <a:solidFill>
                  <a:srgbClr val="0098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Прямоугольник 24"/>
              <p:cNvSpPr/>
              <p:nvPr/>
            </p:nvSpPr>
            <p:spPr>
              <a:xfrm flipV="1">
                <a:off x="-107599" y="-1761293"/>
                <a:ext cx="864000" cy="144000"/>
              </a:xfrm>
              <a:prstGeom prst="rect">
                <a:avLst/>
              </a:prstGeom>
              <a:solidFill>
                <a:srgbClr val="00984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flipV="1">
                <a:off x="11227988" y="-1761293"/>
                <a:ext cx="864000" cy="144000"/>
              </a:xfrm>
              <a:prstGeom prst="rect">
                <a:avLst/>
              </a:prstGeom>
              <a:solidFill>
                <a:srgbClr val="00984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013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5" y="6367783"/>
            <a:ext cx="397808" cy="353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7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ssahar.ru/doc/order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ssahar.ru/registry/map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osk.vid@apk-prodimex.ru" TargetMode="External"/><Relationship Id="rId2" Type="http://schemas.openxmlformats.org/officeDocument/2006/relationships/hyperlink" Target="mailto:mail@olsz.vrn.r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ssahar.ru/doc/order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Гость\Desktop\140514_saxsvekla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67965" y="2623126"/>
            <a:ext cx="3431748" cy="247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miragro.com/sites/default/files/fotoinstory/sveklovichnyy_zhom_v_dlya_otkorma_molodnyaka_krs.jpg?1352294950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66435" y="2623126"/>
            <a:ext cx="3657600" cy="247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2" descr="Жом свекловичный гранулированный ГОСТ 13456-82 в Нижнем Новгороде, Жом свек...">
            <a:extLst>
              <a:ext uri="{FF2B5EF4-FFF2-40B4-BE49-F238E27FC236}">
                <a16:creationId xmlns:a16="http://schemas.microsoft.com/office/drawing/2014/main" id="{823D1CF4-60DC-4D61-811D-1F7820C8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12" y="1628800"/>
            <a:ext cx="3302376" cy="2474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344772" y="236527"/>
            <a:ext cx="10848528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  <a:t>Использование побочной продукции свеклосахарного </a:t>
            </a:r>
            <a:r>
              <a:rPr lang="ru-RU" sz="32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подкомплекса</a:t>
            </a:r>
            <a: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  <a:t> в животноводстве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A5A199D5-5F87-903A-1821-2D8D0B90A4E9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905846-CE34-2D22-117C-B400BB77081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DF979-DB2C-E8AB-FD13-DEC24E6B0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45772"/>
            <a:ext cx="1775520" cy="168961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2DEC72-57B7-4C1D-9042-6D6CC2FDF990}"/>
              </a:ext>
            </a:extLst>
          </p:cNvPr>
          <p:cNvSpPr/>
          <p:nvPr/>
        </p:nvSpPr>
        <p:spPr>
          <a:xfrm>
            <a:off x="0" y="4898663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Борисович Бодин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Правления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Союза сахаропроизводителей России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39026" y="92098"/>
            <a:ext cx="8534400" cy="108290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Способы хранения свежего прессованного жома</a:t>
            </a: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ru-RU"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7" descr="C:\Users\User\Desktop\Работа\Проекты\Жом\Фото и видео\1 (8).jpg"/>
          <p:cNvPicPr/>
          <p:nvPr/>
        </p:nvPicPr>
        <p:blipFill>
          <a:blip r:embed="rId2"/>
          <a:srcRect l="12263" t="1848" r="13218" b="6605"/>
          <a:stretch/>
        </p:blipFill>
        <p:spPr bwMode="auto">
          <a:xfrm>
            <a:off x="898588" y="3413279"/>
            <a:ext cx="2821148" cy="2103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писание: C:\Users\Алеся\Desktop\фотки по жому\17.jpg"/>
          <p:cNvPicPr/>
          <p:nvPr/>
        </p:nvPicPr>
        <p:blipFill>
          <a:blip r:embed="rId3"/>
          <a:stretch/>
        </p:blipFill>
        <p:spPr bwMode="auto">
          <a:xfrm>
            <a:off x="4817832" y="842226"/>
            <a:ext cx="2534073" cy="227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70C13B45-06FA-3D76-865A-229308A250C8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2A05B7-6B04-9C6A-946E-EFB6DA883262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75DD70-B77B-DAB7-CB37-416CE27F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5" y="3203733"/>
            <a:ext cx="4981387" cy="26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554F9EB-85ED-6B84-C396-628A96706DCD}"/>
              </a:ext>
            </a:extLst>
          </p:cNvPr>
          <p:cNvCxnSpPr>
            <a:cxnSpLocks/>
          </p:cNvCxnSpPr>
          <p:nvPr/>
        </p:nvCxnSpPr>
        <p:spPr>
          <a:xfrm flipH="1">
            <a:off x="2746017" y="1925129"/>
            <a:ext cx="2071815" cy="12966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A4EDC58-287C-D90F-EA86-C2200DA7867A}"/>
              </a:ext>
            </a:extLst>
          </p:cNvPr>
          <p:cNvCxnSpPr>
            <a:cxnSpLocks/>
          </p:cNvCxnSpPr>
          <p:nvPr/>
        </p:nvCxnSpPr>
        <p:spPr>
          <a:xfrm>
            <a:off x="7351905" y="2028442"/>
            <a:ext cx="1768431" cy="10727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BA778D-34AD-428F-8137-8DD31E6D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CF665-4269-430F-A866-5E736EF0B150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199457" y="104619"/>
            <a:ext cx="9636404" cy="984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Наиболее прогрессивной формой хранения сырого отжатого жома является его упаковка в рулоны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609600" y="1464047"/>
            <a:ext cx="5510687" cy="4145612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Прессованный жом в рулонах имеет массу около 1,2 т 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Рулоны легко хранить и транспортировать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Высокая плотность жома в рулонах (около 1 т/куб. м) обеспечивает высокое качество хранения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Рулоны можно открывать через две недели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После вскрытия тюка продукт необходимо употребить в течении 2–4 дней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100" dirty="0">
                <a:solidFill>
                  <a:srgbClr val="0070C0"/>
                </a:solidFill>
                <a:latin typeface="Times New Roman"/>
                <a:cs typeface="Times New Roman"/>
              </a:rPr>
              <a:t>Жом хранится до от 1 до 2 лет без потери питательных свойств. </a:t>
            </a:r>
            <a:endParaRPr sz="2100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C:\Users\User\Desktop\Работа\Проекты\Жом\Фото и видео\5 (2).jpg"/>
          <p:cNvPicPr/>
          <p:nvPr/>
        </p:nvPicPr>
        <p:blipFill>
          <a:blip r:embed="rId2"/>
          <a:srcRect b="20605"/>
          <a:stretch/>
        </p:blipFill>
        <p:spPr bwMode="auto">
          <a:xfrm>
            <a:off x="6430839" y="3505491"/>
            <a:ext cx="4405021" cy="25210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E3E520D2-E9EA-E51D-5482-129B3ED008AA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24A671-D511-D32E-7D0D-70A20DA87F37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973123-E6BE-6149-F00E-B60CB646E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50918" y="1209794"/>
            <a:ext cx="2964861" cy="2219206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6EDE5-0EBB-4893-B668-0E3D9DA4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245763D8-2177-4224-9C3B-EDE83B4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83582" y="253669"/>
            <a:ext cx="8856663" cy="750888"/>
          </a:xfrm>
        </p:spPr>
        <p:txBody>
          <a:bodyPr rtlCol="0">
            <a:noAutofit/>
          </a:bodyPr>
          <a:lstStyle/>
          <a:p>
            <a:pPr>
              <a:spcBef>
                <a:spcPts val="20"/>
              </a:spcBef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  <a:t>Включение свекловичного жома в рационы 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/>
              </a:rPr>
              <a:t>сельскохозяйственных животных</a:t>
            </a:r>
            <a:endParaRPr sz="2400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44F82034-F60A-3CB4-7BD7-E5D8B13AC5F8}"/>
              </a:ext>
            </a:extLst>
          </p:cNvPr>
          <p:cNvSpPr/>
          <p:nvPr/>
        </p:nvSpPr>
        <p:spPr bwMode="auto">
          <a:xfrm>
            <a:off x="3267" y="6309320"/>
            <a:ext cx="12192000" cy="576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AEB02-B088-1CCC-123F-8D492E59DA17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72D0C3A-7E4C-C56A-3981-9AB650F6AE0C}"/>
              </a:ext>
            </a:extLst>
          </p:cNvPr>
          <p:cNvGraphicFramePr>
            <a:graphicFrameLocks noGrp="1"/>
          </p:cNvGraphicFramePr>
          <p:nvPr/>
        </p:nvGraphicFramePr>
        <p:xfrm>
          <a:off x="638274" y="1230981"/>
          <a:ext cx="7473950" cy="4637965"/>
        </p:xfrm>
        <a:graphic>
          <a:graphicData uri="http://schemas.openxmlformats.org/drawingml/2006/table">
            <a:tbl>
              <a:tblPr firstRow="1" firstCol="1" bandRow="1">
                <a:tableStyleId>{1F4908CC-718D-7300-D914-8CEE6346F0A2}</a:tableStyleId>
              </a:tblPr>
              <a:tblGrid>
                <a:gridCol w="2399116">
                  <a:extLst>
                    <a:ext uri="{9D8B030D-6E8A-4147-A177-3AD203B41FA5}">
                      <a16:colId xmlns:a16="http://schemas.microsoft.com/office/drawing/2014/main" val="3562354758"/>
                    </a:ext>
                  </a:extLst>
                </a:gridCol>
                <a:gridCol w="2536891">
                  <a:extLst>
                    <a:ext uri="{9D8B030D-6E8A-4147-A177-3AD203B41FA5}">
                      <a16:colId xmlns:a16="http://schemas.microsoft.com/office/drawing/2014/main" val="85810991"/>
                    </a:ext>
                  </a:extLst>
                </a:gridCol>
                <a:gridCol w="2537943">
                  <a:extLst>
                    <a:ext uri="{9D8B030D-6E8A-4147-A177-3AD203B41FA5}">
                      <a16:colId xmlns:a16="http://schemas.microsoft.com/office/drawing/2014/main" val="3814493165"/>
                    </a:ext>
                  </a:extLst>
                </a:gridCol>
              </a:tblGrid>
              <a:tr h="461444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жома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Животные на откорме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Дойное поголовье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262101"/>
                  </a:ext>
                </a:extLst>
              </a:tr>
              <a:tr h="1435605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Свежий и силосованный жом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КРС: 8–10  кг на 100 кг живой массы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Овцы: 0,8–1,0 кг на 10 кг живой массы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Коровы (1–3 мес. лактации) – не более 10–12 кг/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 (1–2 мес. лактации) – не более 5–7 кг/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190627"/>
                  </a:ext>
                </a:extLst>
              </a:tr>
              <a:tr h="639373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Прессованный жом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Коровы (1–3 мес. лактации) – не более 2–4 кг/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 (1–2 мес. лактации) – не более 2–4 кг/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19328"/>
                  </a:ext>
                </a:extLst>
              </a:tr>
              <a:tr h="1738121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Сушеный жом (нормы ввода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комбикорма)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Ремонтный молодняк свиней (4-8 мес.) 0–5%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Молодняк КРС 0–5%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Дойные коровы и нетели 0–5%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 0–5%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 0–10%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410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9CA5EE1-05A6-5C2D-F08D-318D9C711164}"/>
              </a:ext>
            </a:extLst>
          </p:cNvPr>
          <p:cNvSpPr txBox="1"/>
          <p:nvPr/>
        </p:nvSpPr>
        <p:spPr bwMode="auto">
          <a:xfrm>
            <a:off x="638274" y="5925596"/>
            <a:ext cx="9097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 данные кафедры кормления животных РГАУ им. Тимирязева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C98B97-05E3-41B2-86EF-9E0118CB488B}"/>
              </a:ext>
            </a:extLst>
          </p:cNvPr>
          <p:cNvSpPr/>
          <p:nvPr/>
        </p:nvSpPr>
        <p:spPr bwMode="auto">
          <a:xfrm>
            <a:off x="8112224" y="1660738"/>
            <a:ext cx="3701433" cy="403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балансировать рацион по основным показателям питательности.</a:t>
            </a:r>
          </a:p>
          <a:p>
            <a:pPr>
              <a:lnSpc>
                <a:spcPct val="110000"/>
              </a:lnSpc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>
                <a:solidFill>
                  <a:srgbClr val="0070C0"/>
                </a:solidFill>
                <a:latin typeface="Times New Roman"/>
                <a:cs typeface="Times New Roman"/>
              </a:rPr>
              <a:t>На сбалансированных по общей питательности, </a:t>
            </a:r>
            <a:r>
              <a:rPr lang="ru-RU" dirty="0" err="1">
                <a:solidFill>
                  <a:srgbClr val="0070C0"/>
                </a:solidFill>
                <a:latin typeface="Times New Roman"/>
                <a:cs typeface="Times New Roman"/>
              </a:rPr>
              <a:t>переваримому</a:t>
            </a:r>
            <a:r>
              <a:rPr lang="ru-RU" dirty="0">
                <a:solidFill>
                  <a:srgbClr val="0070C0"/>
                </a:solidFill>
                <a:latin typeface="Times New Roman"/>
                <a:cs typeface="Times New Roman"/>
              </a:rPr>
              <a:t> протеину, минеральным веществам и витаминам в рационах с использованием жома можно откармливать скот длительный период, получая высокие приросты.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245763D8-2177-4224-9C3B-EDE83B4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13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15480" y="286150"/>
            <a:ext cx="9238631" cy="75088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свекловичного жома на величину 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суточного удоя и химический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молока коров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44F82034-F60A-3CB4-7BD7-E5D8B13AC5F8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AEB02-B088-1CCC-123F-8D492E59DA17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B202E257-7893-D01C-24B0-AAA253B5E4D4}"/>
              </a:ext>
            </a:extLst>
          </p:cNvPr>
          <p:cNvGraphicFramePr>
            <a:graphicFrameLocks noGrp="1"/>
          </p:cNvGraphicFramePr>
          <p:nvPr/>
        </p:nvGraphicFramePr>
        <p:xfrm>
          <a:off x="1405484" y="1251565"/>
          <a:ext cx="9010997" cy="4106207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1896312">
                  <a:extLst>
                    <a:ext uri="{9D8B030D-6E8A-4147-A177-3AD203B41FA5}">
                      <a16:colId xmlns:a16="http://schemas.microsoft.com/office/drawing/2014/main" val="2737081940"/>
                    </a:ext>
                  </a:extLst>
                </a:gridCol>
                <a:gridCol w="1491557">
                  <a:extLst>
                    <a:ext uri="{9D8B030D-6E8A-4147-A177-3AD203B41FA5}">
                      <a16:colId xmlns:a16="http://schemas.microsoft.com/office/drawing/2014/main" val="2716825330"/>
                    </a:ext>
                  </a:extLst>
                </a:gridCol>
                <a:gridCol w="1374655">
                  <a:extLst>
                    <a:ext uri="{9D8B030D-6E8A-4147-A177-3AD203B41FA5}">
                      <a16:colId xmlns:a16="http://schemas.microsoft.com/office/drawing/2014/main" val="2693367397"/>
                    </a:ext>
                  </a:extLst>
                </a:gridCol>
                <a:gridCol w="2035639">
                  <a:extLst>
                    <a:ext uri="{9D8B030D-6E8A-4147-A177-3AD203B41FA5}">
                      <a16:colId xmlns:a16="http://schemas.microsoft.com/office/drawing/2014/main" val="3777671142"/>
                    </a:ext>
                  </a:extLst>
                </a:gridCol>
                <a:gridCol w="2212834">
                  <a:extLst>
                    <a:ext uri="{9D8B030D-6E8A-4147-A177-3AD203B41FA5}">
                      <a16:colId xmlns:a16="http://schemas.microsoft.com/office/drawing/2014/main" val="1357037882"/>
                    </a:ext>
                  </a:extLst>
                </a:gridCol>
              </a:tblGrid>
              <a:tr h="58979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Корм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суточной дачи, кг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на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28948"/>
                  </a:ext>
                </a:extLst>
              </a:tr>
              <a:tr h="970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суточный удой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в молоке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317924"/>
                  </a:ext>
                </a:extLst>
              </a:tr>
              <a:tr h="3512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жира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</a:t>
                      </a:r>
                    </a:p>
                  </a:txBody>
                  <a:tcPr marL="45048" marR="45048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79799109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Свекловичный жом (сухой)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93909768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Свекловичный жом (свежий)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48" marR="45048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5208794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28B967-2170-ACC1-5FE3-2E2B0C84B99A}"/>
              </a:ext>
            </a:extLst>
          </p:cNvPr>
          <p:cNvSpPr txBox="1"/>
          <p:nvPr/>
        </p:nvSpPr>
        <p:spPr>
          <a:xfrm>
            <a:off x="1405483" y="5477745"/>
            <a:ext cx="9238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 данные кафедры кормления животных РГАУ им. Тимирязева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2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245763D8-2177-4224-9C3B-EDE83B4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14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15480" y="286150"/>
            <a:ext cx="9238631" cy="750887"/>
          </a:xfrm>
        </p:spPr>
        <p:txBody>
          <a:bodyPr rtlCol="0">
            <a:noAutofit/>
          </a:bodyPr>
          <a:lstStyle/>
          <a:p>
            <a:pPr>
              <a:spcBef>
                <a:spcPts val="20"/>
              </a:spcBef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в рационах с/х животных 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свекловичного жома</a:t>
            </a: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44F82034-F60A-3CB4-7BD7-E5D8B13AC5F8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AEB02-B088-1CCC-123F-8D492E59DA17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1CD30A15-DB28-DC3C-EA09-AE54BA838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19551"/>
              </p:ext>
            </p:extLst>
          </p:nvPr>
        </p:nvGraphicFramePr>
        <p:xfrm>
          <a:off x="1775520" y="1148122"/>
          <a:ext cx="8586954" cy="4349035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4059994">
                  <a:extLst>
                    <a:ext uri="{9D8B030D-6E8A-4147-A177-3AD203B41FA5}">
                      <a16:colId xmlns:a16="http://schemas.microsoft.com/office/drawing/2014/main" val="4060495386"/>
                    </a:ext>
                  </a:extLst>
                </a:gridCol>
                <a:gridCol w="4526960">
                  <a:extLst>
                    <a:ext uri="{9D8B030D-6E8A-4147-A177-3AD203B41FA5}">
                      <a16:colId xmlns:a16="http://schemas.microsoft.com/office/drawing/2014/main" val="971247232"/>
                    </a:ext>
                  </a:extLst>
                </a:gridCol>
              </a:tblGrid>
              <a:tr h="910753">
                <a:tc gridSpan="2">
                  <a:txBody>
                    <a:bodyPr/>
                    <a:lstStyle/>
                    <a:p>
                      <a:pPr marL="285750" lvl="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Содержит клетчатку с низким содержанием лигнина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346133"/>
                  </a:ext>
                </a:extLst>
              </a:tr>
              <a:tr h="919630">
                <a:tc gridSpan="2">
                  <a:txBody>
                    <a:bodyPr/>
                    <a:lstStyle/>
                    <a:p>
                      <a:pPr marL="171450" marR="0" lvl="0" indent="-17145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 высокое содержание кальция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285750" marR="0" lvl="0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207085"/>
                  </a:ext>
                </a:extLst>
              </a:tr>
              <a:tr h="597818"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Обеспечивает увеличение надоев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 литров/день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985138"/>
                  </a:ext>
                </a:extLst>
              </a:tr>
              <a:tr h="952481"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откорме бычков и мясных коров 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живой массы при до 1,0-1,05 кг/день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897594"/>
                  </a:ext>
                </a:extLst>
              </a:tr>
              <a:tr h="865131"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 откорме крупных животных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Прирост живой массы до 1,2 –1,4 кг/день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227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07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107922" y="485949"/>
            <a:ext cx="9526663" cy="7381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  <a:t>Использование свекловичной мелассы 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кормлении сельскохозяйственных животных</a:t>
            </a:r>
            <a:endParaRPr lang="ru-RU" sz="32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5816FED9-8173-3562-45E4-FBEFCE952609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BD0899-F41F-0F58-E3D0-85D0081515B9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1026" name="Picture 2" descr="https://upload.wikimedia.org/wikipedia/commons/8/8f/Blackstrapmolasses.JPG">
            <a:extLst>
              <a:ext uri="{FF2B5EF4-FFF2-40B4-BE49-F238E27FC236}">
                <a16:creationId xmlns:a16="http://schemas.microsoft.com/office/drawing/2014/main" id="{634418E7-65D3-4489-967A-B68BBAEE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08" y="1988840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201246-B24B-47C4-A189-7C369F59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15</a:t>
            </a:fld>
            <a:endParaRPr lang="ru-RU"/>
          </a:p>
        </p:txBody>
      </p:sp>
      <p:pic>
        <p:nvPicPr>
          <p:cNvPr id="2050" name="Picture 2" descr="https://cdn1.ozone.ru/s3/multimedia-p/6054832093.jpg">
            <a:extLst>
              <a:ext uri="{FF2B5EF4-FFF2-40B4-BE49-F238E27FC236}">
                <a16:creationId xmlns:a16="http://schemas.microsoft.com/office/drawing/2014/main" id="{225E73D7-0D8B-4C58-8BD8-3CC5FB90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575048"/>
            <a:ext cx="3707904" cy="3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4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947428" y="71770"/>
            <a:ext cx="10297144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Производство и потребление свекловичной мелассы в России </a:t>
            </a: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в 2010–2022 гг.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F54C2-526C-B2A9-5D3D-2902E74CB84B}"/>
              </a:ext>
            </a:extLst>
          </p:cNvPr>
          <p:cNvSpPr txBox="1"/>
          <p:nvPr/>
        </p:nvSpPr>
        <p:spPr>
          <a:xfrm>
            <a:off x="1148210" y="1052736"/>
            <a:ext cx="9895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2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04D0E99-70D1-41D4-AF88-D66DBE7D8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314146"/>
              </p:ext>
            </p:extLst>
          </p:nvPr>
        </p:nvGraphicFramePr>
        <p:xfrm>
          <a:off x="838502" y="1215571"/>
          <a:ext cx="10225136" cy="5041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0558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56038" y="308429"/>
            <a:ext cx="10336505" cy="8866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Действующий в России стандарт на мелассу свекловичную 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F54C2-526C-B2A9-5D3D-2902E74CB84B}"/>
              </a:ext>
            </a:extLst>
          </p:cNvPr>
          <p:cNvSpPr txBox="1"/>
          <p:nvPr/>
        </p:nvSpPr>
        <p:spPr>
          <a:xfrm>
            <a:off x="1096964" y="1305340"/>
            <a:ext cx="989558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 30561-2017</a:t>
            </a:r>
            <a:endParaRPr lang="ru-RU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МЕЖГОСУДАРСТВЕННЫЙ СТАНДАРТ  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МЕЛАССА СВЕКЛОВИЧНАЯ</a:t>
            </a:r>
          </a:p>
          <a:p>
            <a:pPr algn="ctr" fontAlgn="base"/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условия</a:t>
            </a:r>
            <a:endParaRPr lang="ru-RU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(Дата введения 01.07.2018)</a:t>
            </a:r>
          </a:p>
          <a:p>
            <a:pPr algn="ctr" fontAlgn="base"/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Свекловичная  меласса</a:t>
            </a:r>
          </a:p>
          <a:p>
            <a:pPr algn="l" fontAlgn="base"/>
            <a:r>
              <a:rPr lang="ru-RU" sz="2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Меласса - является побочным продуктом при переработке сахарной свеклы, содержит сахарозу, минеральные вещества (калий, натрий, кальций, магний, хлориды, сульфаты, микроэлементы), органические вещества (белки, аминокислоты, органические кислоты, бетаин, </a:t>
            </a:r>
            <a:r>
              <a:rPr lang="ru-RU" sz="20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инвертный</a:t>
            </a:r>
            <a:r>
              <a:rPr lang="ru-RU" sz="2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сахар).</a:t>
            </a:r>
          </a:p>
          <a:p>
            <a:pPr algn="ctr" fontAlgn="base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Нормативно-правовые акты размещены на сайте: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http://www.rossahar.ru/doc/order/</a:t>
            </a: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4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6256" y="1666895"/>
            <a:ext cx="9998072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Нормы ввода свекловичной мелассы в корма 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сельскохозяйственных животных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DF43DE-1237-5A0A-B1D2-C7E705B3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284693"/>
            <a:ext cx="85060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just"/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 данные кафедры кормления животных РГАУ им. Тимирязева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9A3A10E-CE34-5A48-95F7-28ED71F6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2613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440C2234-35CC-BC97-EC10-3A5217C63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08879"/>
              </p:ext>
            </p:extLst>
          </p:nvPr>
        </p:nvGraphicFramePr>
        <p:xfrm>
          <a:off x="757231" y="1013917"/>
          <a:ext cx="10585176" cy="4177187"/>
        </p:xfrm>
        <a:graphic>
          <a:graphicData uri="http://schemas.openxmlformats.org/drawingml/2006/table">
            <a:tbl>
              <a:tblPr firstRow="1" firstCol="1" bandRow="1">
                <a:tableStyleId>{1F4908CC-718D-7300-D914-8CEE6346F0A2}</a:tableStyleId>
              </a:tblPr>
              <a:tblGrid>
                <a:gridCol w="2851261">
                  <a:extLst>
                    <a:ext uri="{9D8B030D-6E8A-4147-A177-3AD203B41FA5}">
                      <a16:colId xmlns:a16="http://schemas.microsoft.com/office/drawing/2014/main" val="2246691753"/>
                    </a:ext>
                  </a:extLst>
                </a:gridCol>
                <a:gridCol w="4325119">
                  <a:extLst>
                    <a:ext uri="{9D8B030D-6E8A-4147-A177-3AD203B41FA5}">
                      <a16:colId xmlns:a16="http://schemas.microsoft.com/office/drawing/2014/main" val="4159220766"/>
                    </a:ext>
                  </a:extLst>
                </a:gridCol>
                <a:gridCol w="3408796">
                  <a:extLst>
                    <a:ext uri="{9D8B030D-6E8A-4147-A177-3AD203B41FA5}">
                      <a16:colId xmlns:a16="http://schemas.microsoft.com/office/drawing/2014/main" val="2647494066"/>
                    </a:ext>
                  </a:extLst>
                </a:gridCol>
              </a:tblGrid>
              <a:tr h="468708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Животные на откорме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Дойное поголовье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4087161"/>
                  </a:ext>
                </a:extLst>
              </a:tr>
              <a:tr h="2771062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Меласса 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(нормы ввода в рацион)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КРС: 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взрослый животные до 2 кг/голову;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молодняк до 1 кг/голову.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Овцы: 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взрослые животные до 200 г/голову;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молодняк до 100 г/голову.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Коровы: 0,5-1,0 </a:t>
                      </a:r>
                      <a:b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(до 1,5 кг) кг/голову с суточным удоем до 30 л.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Овцы: 50-150 г г/голову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6296239"/>
                  </a:ext>
                </a:extLst>
              </a:tr>
              <a:tr h="937417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Меласса 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(нормы ввода в комбикорма)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0-5 %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830807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3F09AFC0-EC6E-0099-4105-1C8CAD12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46" y="1078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31AC3AA-19F4-784E-9015-18665B311FEE}"/>
              </a:ext>
            </a:extLst>
          </p:cNvPr>
          <p:cNvSpPr txBox="1">
            <a:spLocks/>
          </p:cNvSpPr>
          <p:nvPr/>
        </p:nvSpPr>
        <p:spPr bwMode="auto">
          <a:xfrm>
            <a:off x="1122314" y="152711"/>
            <a:ext cx="9998072" cy="1033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нормы ввода мелассы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15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67408" y="279815"/>
            <a:ext cx="9998072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и недостатки использования </a:t>
            </a:r>
            <a:b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свекловичной мелассы </a:t>
            </a:r>
            <a:b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кормовых рационах </a:t>
            </a:r>
            <a:r>
              <a:rPr lang="ru-RU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сельхозживотных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DF43DE-1237-5A0A-B1D2-C7E705B3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49" y="5461633"/>
            <a:ext cx="105851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57200"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Источник: данные кафедры кормления животных РГАУ им. Тимирязева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9A3A10E-CE34-5A48-95F7-28ED71F6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2613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F09AFC0-EC6E-0099-4105-1C8CAD12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46" y="1078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0DE1CF7B-02B1-B283-C559-57ED7ABBC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08402"/>
              </p:ext>
            </p:extLst>
          </p:nvPr>
        </p:nvGraphicFramePr>
        <p:xfrm>
          <a:off x="1271464" y="1632492"/>
          <a:ext cx="9358346" cy="3798276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4679173">
                  <a:extLst>
                    <a:ext uri="{9D8B030D-6E8A-4147-A177-3AD203B41FA5}">
                      <a16:colId xmlns:a16="http://schemas.microsoft.com/office/drawing/2014/main" val="1207728573"/>
                    </a:ext>
                  </a:extLst>
                </a:gridCol>
                <a:gridCol w="4679173">
                  <a:extLst>
                    <a:ext uri="{9D8B030D-6E8A-4147-A177-3AD203B41FA5}">
                      <a16:colId xmlns:a16="http://schemas.microsoft.com/office/drawing/2014/main" val="1313391056"/>
                    </a:ext>
                  </a:extLst>
                </a:gridCol>
              </a:tblGrid>
              <a:tr h="44547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Преимущества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Недостатки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135142"/>
                  </a:ext>
                </a:extLst>
              </a:tr>
              <a:tr h="3118335">
                <a:tc>
                  <a:txBody>
                    <a:bodyPr/>
                    <a:lstStyle/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источник быстрой энергии для животных;</a:t>
                      </a:r>
                    </a:p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 составе комбикорма снижает образование пыли и обеспечивает прочность гранул;</a:t>
                      </a:r>
                    </a:p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является отличной средой для внесения водорастворимых витаминов в состав комбикорма;</a:t>
                      </a:r>
                    </a:p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повышают </a:t>
                      </a:r>
                      <a:r>
                        <a:rPr lang="ru-RU" sz="1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поедаемость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корма (особенно низкокачественных сочных кормов)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содержит небелковые азотистые вещества (амиды, амины, нитриты, нитраты и др.);</a:t>
                      </a:r>
                    </a:p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высокое содержание калия; </a:t>
                      </a:r>
                    </a:p>
                    <a:p>
                      <a:pPr indent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увеличивает риск нарушения диуреза (полиурия)</a:t>
                      </a:r>
                    </a:p>
                    <a:p>
                      <a:pPr marL="457200" algn="l"/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921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64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966069" y="0"/>
            <a:ext cx="102598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Свеклосахарная отрасль России сегодня</a:t>
            </a:r>
            <a:endParaRPr lang="ko-KR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64D46-C50C-4842-9A98-5938B363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4" y="800805"/>
            <a:ext cx="1899757" cy="18997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08B6F-2279-4A0B-A1F7-94B778D57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5" y="4747052"/>
            <a:ext cx="1818750" cy="18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89DB9-4E22-4060-987F-FA8BD2AD0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252" y="877934"/>
            <a:ext cx="1588235" cy="18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13FB47-8CA2-4DC0-9B7B-9931EF2B1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7" y="3005045"/>
            <a:ext cx="1356630" cy="13551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7843C6-B1AC-4BA9-A413-FFB9C36B7F42}"/>
              </a:ext>
            </a:extLst>
          </p:cNvPr>
          <p:cNvSpPr txBox="1"/>
          <p:nvPr/>
        </p:nvSpPr>
        <p:spPr>
          <a:xfrm>
            <a:off x="2059751" y="1051238"/>
            <a:ext cx="2160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Площадь посева сахарной свеклы</a:t>
            </a:r>
          </a:p>
          <a:p>
            <a:endParaRPr lang="ru-RU" b="1" dirty="0">
              <a:latin typeface="Arciform" pitchFamily="2" charset="-52"/>
            </a:endParaRPr>
          </a:p>
          <a:p>
            <a:pPr algn="ctr"/>
            <a:r>
              <a:rPr lang="en-US" dirty="0">
                <a:latin typeface="Arciform" pitchFamily="2" charset="-52"/>
              </a:rPr>
              <a:t>1</a:t>
            </a:r>
            <a:r>
              <a:rPr lang="ru-RU" dirty="0">
                <a:latin typeface="Arciform" pitchFamily="2" charset="-52"/>
              </a:rPr>
              <a:t> 027</a:t>
            </a:r>
            <a:r>
              <a:rPr lang="en-US" dirty="0">
                <a:latin typeface="Arciform" pitchFamily="2" charset="-52"/>
              </a:rPr>
              <a:t> </a:t>
            </a:r>
            <a:r>
              <a:rPr lang="ru-RU" dirty="0">
                <a:latin typeface="Arciform" pitchFamily="2" charset="-52"/>
              </a:rPr>
              <a:t>тысяч гектаров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A88B8-390A-4B26-945A-75BBAD263D93}"/>
              </a:ext>
            </a:extLst>
          </p:cNvPr>
          <p:cNvSpPr txBox="1"/>
          <p:nvPr/>
        </p:nvSpPr>
        <p:spPr>
          <a:xfrm>
            <a:off x="5773549" y="800631"/>
            <a:ext cx="198862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Валовый сбор</a:t>
            </a:r>
          </a:p>
          <a:p>
            <a:pPr algn="ctr"/>
            <a:endParaRPr lang="ru-RU" sz="1100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43 млн тонн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46A1C-2404-49A3-9DDF-A9989A4C2C76}"/>
              </a:ext>
            </a:extLst>
          </p:cNvPr>
          <p:cNvSpPr txBox="1"/>
          <p:nvPr/>
        </p:nvSpPr>
        <p:spPr>
          <a:xfrm>
            <a:off x="2241144" y="3388285"/>
            <a:ext cx="161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65 сахарных заводов</a:t>
            </a:r>
          </a:p>
          <a:p>
            <a:pPr algn="ctr"/>
            <a:endParaRPr lang="ru-RU" dirty="0">
              <a:latin typeface="Arciform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F4D1D-6C38-4C14-9550-083B3E3F5003}"/>
              </a:ext>
            </a:extLst>
          </p:cNvPr>
          <p:cNvSpPr txBox="1"/>
          <p:nvPr/>
        </p:nvSpPr>
        <p:spPr>
          <a:xfrm>
            <a:off x="2101417" y="5064785"/>
            <a:ext cx="187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Производство сахара</a:t>
            </a:r>
          </a:p>
          <a:p>
            <a:pPr algn="ctr"/>
            <a:endParaRPr lang="ru-RU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6,1 млн тонн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96008A-C8EF-4BDF-90DB-74B57FE352E0}"/>
              </a:ext>
            </a:extLst>
          </p:cNvPr>
          <p:cNvSpPr txBox="1"/>
          <p:nvPr/>
        </p:nvSpPr>
        <p:spPr>
          <a:xfrm>
            <a:off x="5946979" y="1719354"/>
            <a:ext cx="1878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Урожайность</a:t>
            </a:r>
          </a:p>
          <a:p>
            <a:pPr algn="ctr"/>
            <a:endParaRPr lang="ru-RU" sz="1200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430 ц/га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73C2E2-D123-48DA-BF41-F514B2127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355" y="4933357"/>
            <a:ext cx="1270474" cy="14631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D8C2D6-42E7-4817-8E0B-E9A3D1EB8C05}"/>
              </a:ext>
            </a:extLst>
          </p:cNvPr>
          <p:cNvSpPr txBox="1"/>
          <p:nvPr/>
        </p:nvSpPr>
        <p:spPr>
          <a:xfrm>
            <a:off x="5696817" y="5064785"/>
            <a:ext cx="184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Потребление сахара</a:t>
            </a:r>
          </a:p>
          <a:p>
            <a:pPr algn="ctr"/>
            <a:endParaRPr lang="ru-RU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5,9 млн тонн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8A98E-1841-431B-B34C-E48725B7B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52" y="2996687"/>
            <a:ext cx="1314928" cy="13149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A4257B-FEA8-4735-9267-1A631E055230}"/>
              </a:ext>
            </a:extLst>
          </p:cNvPr>
          <p:cNvSpPr txBox="1"/>
          <p:nvPr/>
        </p:nvSpPr>
        <p:spPr>
          <a:xfrm>
            <a:off x="5961294" y="3331705"/>
            <a:ext cx="161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250 тысяч работников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7BED7-54F9-4439-916A-DF803591657A}"/>
              </a:ext>
            </a:extLst>
          </p:cNvPr>
          <p:cNvSpPr txBox="1"/>
          <p:nvPr/>
        </p:nvSpPr>
        <p:spPr>
          <a:xfrm>
            <a:off x="9182107" y="4699057"/>
            <a:ext cx="285821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Производство побочной продукции</a:t>
            </a:r>
          </a:p>
          <a:p>
            <a:pPr algn="ctr"/>
            <a:endParaRPr lang="ru-RU" sz="1200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 </a:t>
            </a:r>
            <a:r>
              <a:rPr lang="ru-RU" sz="1600" dirty="0">
                <a:latin typeface="Arciform" pitchFamily="2" charset="-52"/>
              </a:rPr>
              <a:t>Жом – 1,6 млн тонн</a:t>
            </a:r>
          </a:p>
          <a:p>
            <a:pPr algn="ctr"/>
            <a:endParaRPr lang="ru-RU" sz="1050" dirty="0">
              <a:latin typeface="Arciform" pitchFamily="2" charset="-52"/>
            </a:endParaRPr>
          </a:p>
          <a:p>
            <a:pPr algn="ctr"/>
            <a:r>
              <a:rPr lang="ru-RU" sz="1600" dirty="0">
                <a:latin typeface="Arciform" pitchFamily="2" charset="-52"/>
              </a:rPr>
              <a:t>Меласса - 1,6 млн тонн</a:t>
            </a:r>
          </a:p>
          <a:p>
            <a:pPr algn="ctr"/>
            <a:endParaRPr lang="ru-RU" sz="1050" dirty="0">
              <a:latin typeface="Arciform" pitchFamily="2" charset="-52"/>
            </a:endParaRPr>
          </a:p>
          <a:p>
            <a:pPr algn="ctr"/>
            <a:r>
              <a:rPr lang="ru-RU" sz="1600" dirty="0">
                <a:latin typeface="Arciform" pitchFamily="2" charset="-52"/>
              </a:rPr>
              <a:t>Бетаин – 35 тыс. тонн</a:t>
            </a:r>
          </a:p>
          <a:p>
            <a:pPr algn="ctr"/>
            <a:endParaRPr lang="ru-RU" dirty="0">
              <a:latin typeface="Arciform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81DF9B-8395-45A7-8E00-CBCC4B4A1B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68" y="895186"/>
            <a:ext cx="1613140" cy="16131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9B7FD5-B585-43B9-AF7D-C405727B829B}"/>
              </a:ext>
            </a:extLst>
          </p:cNvPr>
          <p:cNvSpPr txBox="1"/>
          <p:nvPr/>
        </p:nvSpPr>
        <p:spPr>
          <a:xfrm>
            <a:off x="9769573" y="958613"/>
            <a:ext cx="2179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Свеклоуборочных комбайнов</a:t>
            </a:r>
          </a:p>
          <a:p>
            <a:pPr algn="ctr"/>
            <a:endParaRPr lang="ru-RU" b="1" dirty="0">
              <a:latin typeface="Arciform" pitchFamily="2" charset="-52"/>
            </a:endParaRPr>
          </a:p>
          <a:p>
            <a:pPr algn="ctr"/>
            <a:r>
              <a:rPr lang="ru-RU" dirty="0">
                <a:latin typeface="Arciform" pitchFamily="2" charset="-52"/>
              </a:rPr>
              <a:t>2 450 единиц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4BA5E5-A0A7-4E6D-8C6E-4B3EC4423E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06" y="5487563"/>
            <a:ext cx="685146" cy="6851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793770-BBE0-48A5-89D7-1347FFE276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90" y="4801414"/>
            <a:ext cx="1800000" cy="18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299FA8-D819-4E25-AA7D-A2CB23BDA7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241" y="2939419"/>
            <a:ext cx="1184097" cy="1184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9A50DF-A12C-41C4-9A89-E2684792E8B9}"/>
              </a:ext>
            </a:extLst>
          </p:cNvPr>
          <p:cNvSpPr txBox="1"/>
          <p:nvPr/>
        </p:nvSpPr>
        <p:spPr>
          <a:xfrm>
            <a:off x="9273755" y="2413337"/>
            <a:ext cx="26749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ciform" pitchFamily="2" charset="-52"/>
              </a:rPr>
              <a:t>Корнеплоды сахарной </a:t>
            </a:r>
            <a:r>
              <a:rPr lang="ru-RU" dirty="0">
                <a:latin typeface="Arciform" pitchFamily="2" charset="-52"/>
              </a:rPr>
              <a:t>свёклы поглощают до 30 т/га CO2 за сезон (для сравнения 1 га 20 -летнего соснового леса поглощает 9,35 т CO2 в год)</a:t>
            </a:r>
          </a:p>
        </p:txBody>
      </p:sp>
    </p:spTree>
    <p:extLst>
      <p:ext uri="{BB962C8B-B14F-4D97-AF65-F5344CB8AC3E}">
        <p14:creationId xmlns:p14="http://schemas.microsoft.com/office/powerpoint/2010/main" val="3010557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04F977-6AEE-8C31-43D6-0467116984A0}"/>
              </a:ext>
            </a:extLst>
          </p:cNvPr>
          <p:cNvSpPr/>
          <p:nvPr/>
        </p:nvSpPr>
        <p:spPr bwMode="auto">
          <a:xfrm>
            <a:off x="2594978" y="6092299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DFDB99BC-B03F-4564-CA45-225ED0493E8C}"/>
              </a:ext>
            </a:extLst>
          </p:cNvPr>
          <p:cNvSpPr/>
          <p:nvPr/>
        </p:nvSpPr>
        <p:spPr bwMode="auto">
          <a:xfrm>
            <a:off x="0" y="6223825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6A7BCB-CC3F-83EB-83B5-6ADD99FBD532}"/>
              </a:ext>
            </a:extLst>
          </p:cNvPr>
          <p:cNvSpPr/>
          <p:nvPr/>
        </p:nvSpPr>
        <p:spPr bwMode="auto">
          <a:xfrm>
            <a:off x="2054099" y="6199358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22E82-397E-4EA9-867F-982028F809ED}"/>
              </a:ext>
            </a:extLst>
          </p:cNvPr>
          <p:cNvSpPr txBox="1"/>
          <p:nvPr/>
        </p:nvSpPr>
        <p:spPr>
          <a:xfrm>
            <a:off x="1775520" y="260648"/>
            <a:ext cx="839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купить свекловичные жом и мелассу?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C4550-FB06-BF5D-A8C0-162A01F56412}"/>
              </a:ext>
            </a:extLst>
          </p:cNvPr>
          <p:cNvSpPr txBox="1"/>
          <p:nvPr/>
        </p:nvSpPr>
        <p:spPr>
          <a:xfrm>
            <a:off x="0" y="1342489"/>
            <a:ext cx="1219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 сахарных заводов -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http://www.rossahar.ru/registry/map/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трейдеров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и помощь: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Союзроссахар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+7 495 690 22 01</a:t>
            </a:r>
          </a:p>
          <a:p>
            <a:pPr algn="ctr"/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souz@rossahar.ru</a:t>
            </a:r>
            <a:endParaRPr lang="en-US" sz="24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A09282-8CEB-4E75-A0B0-DF9C5672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CF665-4269-430F-A866-5E736EF0B1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5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229823" y="1205658"/>
            <a:ext cx="5732353" cy="4653858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defRPr/>
            </a:pP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59F17485-E262-1E05-75B3-19489930DC0A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6D7519-269A-73C1-CFF0-4E00F3350072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CCD93-5747-B567-E7DE-082B462440B5}"/>
              </a:ext>
            </a:extLst>
          </p:cNvPr>
          <p:cNvSpPr txBox="1"/>
          <p:nvPr/>
        </p:nvSpPr>
        <p:spPr>
          <a:xfrm>
            <a:off x="1417751" y="203338"/>
            <a:ext cx="92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Бетаин – аминокислота </a:t>
            </a:r>
            <a:endParaRPr lang="ru-RU" sz="54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C6A8E0-9B87-41D3-812F-163FDEC4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21</a:t>
            </a:fld>
            <a:endParaRPr lang="ru-RU"/>
          </a:p>
        </p:txBody>
      </p:sp>
      <p:pic>
        <p:nvPicPr>
          <p:cNvPr id="3074" name="Picture 2" descr="https://54.img.avito.st/image/1/66qrWra6R0Pl8P1G8SXygAD5R0kVAUz5GvlFQx9ZRA">
            <a:extLst>
              <a:ext uri="{FF2B5EF4-FFF2-40B4-BE49-F238E27FC236}">
                <a16:creationId xmlns:a16="http://schemas.microsoft.com/office/drawing/2014/main" id="{F8B19E5D-1839-47DC-9EEA-1977146F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35" y="1265637"/>
            <a:ext cx="60579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6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203828" y="0"/>
            <a:ext cx="5732353" cy="4653136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Бетаин выпускается в двух формах: 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жидкой и кристаллической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бетаин (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етаиновая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меласса) –</a:t>
            </a:r>
            <a:b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 9112-004-01503401-2013</a:t>
            </a:r>
            <a:b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 на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бетаин кристаллический 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пока нет.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Кристаллический бетаин имеет </a:t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долгий срок хранения, </a:t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при перевозке </a:t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использовании в комбикорма</a:t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бетаин производится: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59F17485-E262-1E05-75B3-19489930DC0A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6D7519-269A-73C1-CFF0-4E00F3350072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26761B-78DC-917D-B03A-7C998373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37" y="2045086"/>
            <a:ext cx="2764591" cy="2975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33B5E8-C8BF-A79C-5519-161094A4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394225" y="1412776"/>
            <a:ext cx="2077114" cy="37262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7C0769-5FC2-4BA3-87BA-F6452FC0D8D0}"/>
              </a:ext>
            </a:extLst>
          </p:cNvPr>
          <p:cNvSpPr/>
          <p:nvPr/>
        </p:nvSpPr>
        <p:spPr>
          <a:xfrm>
            <a:off x="3328543" y="3884880"/>
            <a:ext cx="62238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 Продимекс - Ольховатский сахарный комбинат (Воронежская область);</a:t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 Русагро - Русагро-Белгород – филиал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Чернянский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(Белгородская область);</a:t>
            </a:r>
          </a:p>
          <a:p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 Русагро - Русагро-Тамбов (Знаменский сахарный завод, Тамбовская область).</a:t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9C0DDF-A73B-47B8-A4E9-64B41BAB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80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04F977-6AEE-8C31-43D6-0467116984A0}"/>
              </a:ext>
            </a:extLst>
          </p:cNvPr>
          <p:cNvSpPr/>
          <p:nvPr/>
        </p:nvSpPr>
        <p:spPr bwMode="auto">
          <a:xfrm>
            <a:off x="2594978" y="6092299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DFDB99BC-B03F-4564-CA45-225ED0493E8C}"/>
              </a:ext>
            </a:extLst>
          </p:cNvPr>
          <p:cNvSpPr/>
          <p:nvPr/>
        </p:nvSpPr>
        <p:spPr bwMode="auto">
          <a:xfrm>
            <a:off x="0" y="6223825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6A7BCB-CC3F-83EB-83B5-6ADD99FBD532}"/>
              </a:ext>
            </a:extLst>
          </p:cNvPr>
          <p:cNvSpPr/>
          <p:nvPr/>
        </p:nvSpPr>
        <p:spPr bwMode="auto">
          <a:xfrm>
            <a:off x="2054099" y="6199358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22E82-397E-4EA9-867F-982028F809ED}"/>
              </a:ext>
            </a:extLst>
          </p:cNvPr>
          <p:cNvSpPr txBox="1"/>
          <p:nvPr/>
        </p:nvSpPr>
        <p:spPr>
          <a:xfrm>
            <a:off x="767408" y="72767"/>
            <a:ext cx="10153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Бетаин используется </a:t>
            </a:r>
            <a:r>
              <a:rPr lang="ru-RU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пищевая добавка при производстве премиксов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комбикормов </a:t>
            </a:r>
            <a:br>
              <a:rPr lang="ru-RU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аквакультуры и сельхоз животных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8">
            <a:extLst>
              <a:ext uri="{FF2B5EF4-FFF2-40B4-BE49-F238E27FC236}">
                <a16:creationId xmlns:a16="http://schemas.microsoft.com/office/drawing/2014/main" id="{48E09F09-B6F5-54B0-6A5E-EFD622200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442728"/>
              </p:ext>
            </p:extLst>
          </p:nvPr>
        </p:nvGraphicFramePr>
        <p:xfrm>
          <a:off x="1187940" y="1443720"/>
          <a:ext cx="9600095" cy="3970560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4086774">
                  <a:extLst>
                    <a:ext uri="{9D8B030D-6E8A-4147-A177-3AD203B41FA5}">
                      <a16:colId xmlns:a16="http://schemas.microsoft.com/office/drawing/2014/main" val="143689837"/>
                    </a:ext>
                  </a:extLst>
                </a:gridCol>
                <a:gridCol w="5513321">
                  <a:extLst>
                    <a:ext uri="{9D8B030D-6E8A-4147-A177-3AD203B41FA5}">
                      <a16:colId xmlns:a16="http://schemas.microsoft.com/office/drawing/2014/main" val="117668707"/>
                    </a:ext>
                  </a:extLst>
                </a:gridCol>
              </a:tblGrid>
              <a:tr h="34532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С/х животное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 ввода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12799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–20 кг на тонну корма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657042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Креветки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–30 кг на тонну корма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351154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0,5–5 кг на тонну корма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261348"/>
                  </a:ext>
                </a:extLst>
              </a:tr>
              <a:tr h="3453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0,5–5 кг на тонну корма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874399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коровы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30–100 г/голову в сутки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5762989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Телята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30–100 г/голову в сутки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185916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8–12 г/голову в сутки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912758"/>
                  </a:ext>
                </a:extLst>
              </a:tr>
              <a:tr h="3453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4–8 г/голову в сутки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35003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5FA0386-2742-9D88-2494-BE8F62E6C716}"/>
              </a:ext>
            </a:extLst>
          </p:cNvPr>
          <p:cNvSpPr txBox="1"/>
          <p:nvPr/>
        </p:nvSpPr>
        <p:spPr>
          <a:xfrm>
            <a:off x="1444499" y="5401256"/>
            <a:ext cx="8971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бетаин используется при производстве </a:t>
            </a:r>
            <a:r>
              <a:rPr lang="ru-RU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 лекарств, </a:t>
            </a:r>
          </a:p>
          <a:p>
            <a:pPr algn="ctr"/>
            <a:r>
              <a:rPr lang="ru-RU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косметики, спортивного питания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B00B34-3802-4DB4-AD2B-EAD12C51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CF665-4269-430F-A866-5E736EF0B15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61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04F977-6AEE-8C31-43D6-0467116984A0}"/>
              </a:ext>
            </a:extLst>
          </p:cNvPr>
          <p:cNvSpPr/>
          <p:nvPr/>
        </p:nvSpPr>
        <p:spPr bwMode="auto">
          <a:xfrm>
            <a:off x="2594978" y="6092299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5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DFDB99BC-B03F-4564-CA45-225ED0493E8C}"/>
              </a:ext>
            </a:extLst>
          </p:cNvPr>
          <p:cNvSpPr/>
          <p:nvPr/>
        </p:nvSpPr>
        <p:spPr bwMode="auto">
          <a:xfrm>
            <a:off x="0" y="6223825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6A7BCB-CC3F-83EB-83B5-6ADD99FBD532}"/>
              </a:ext>
            </a:extLst>
          </p:cNvPr>
          <p:cNvSpPr/>
          <p:nvPr/>
        </p:nvSpPr>
        <p:spPr bwMode="auto">
          <a:xfrm>
            <a:off x="2054099" y="6199358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22E82-397E-4EA9-867F-982028F809ED}"/>
              </a:ext>
            </a:extLst>
          </p:cNvPr>
          <p:cNvSpPr txBox="1"/>
          <p:nvPr/>
        </p:nvSpPr>
        <p:spPr>
          <a:xfrm>
            <a:off x="1019436" y="327635"/>
            <a:ext cx="1015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купить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бетаиновую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мелассу и бетаин кристаллический?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A0386-2742-9D88-2494-BE8F62E6C716}"/>
              </a:ext>
            </a:extLst>
          </p:cNvPr>
          <p:cNvSpPr txBox="1"/>
          <p:nvPr/>
        </p:nvSpPr>
        <p:spPr>
          <a:xfrm>
            <a:off x="1" y="957914"/>
            <a:ext cx="63840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kumimoji="0" lang="ru-RU" sz="1600" b="1" i="0" u="none" strike="noStrike" normalizeH="0" baseline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«Ольховатский сахарный комбинат»</a:t>
            </a:r>
          </a:p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396670,  Воронежская обл.,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Ольховатка, ул. Жуковского, 6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Тел/факс:  (47395)  40-6-42, 40-0-83,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mail@olsz.vrn.ru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osk.vid@apk-prodimex.ru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раб.:(47395) 40-6-42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моб.: 8 (910) 738-06-32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0350" algn="l"/>
              </a:tabLst>
            </a:pP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Васильчук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Дмитриевич, директор АО ОСК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D25A014-A82F-4B63-8DB7-B7D1387A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CF665-4269-430F-A866-5E736EF0B150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E76DEE-3F45-440A-956E-F0C18A2FA815}"/>
              </a:ext>
            </a:extLst>
          </p:cNvPr>
          <p:cNvSpPr/>
          <p:nvPr/>
        </p:nvSpPr>
        <p:spPr>
          <a:xfrm>
            <a:off x="6500990" y="1083139"/>
            <a:ext cx="569100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Сахарное бизнес направление - Русагро-Центр – Москва</a:t>
            </a:r>
          </a:p>
          <a:p>
            <a:pPr algn="ctr"/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115054 Москва, ул. Валовая, д. 35, 5 этаж</a:t>
            </a:r>
          </a:p>
          <a:p>
            <a:pPr algn="ctr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Ближайшее метро: Добрынинская, Серпуховская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Центр «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+7 495 363 1661</a:t>
            </a:r>
          </a:p>
          <a:p>
            <a:pPr algn="ctr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адрес: rafinad@rusagrogroup.ru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75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A5A199D5-5F87-903A-1821-2D8D0B90A4E9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905846-CE34-2D22-117C-B400BB77081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DF979-DB2C-E8AB-FD13-DEC24E6B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45772"/>
            <a:ext cx="1775520" cy="1689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39975-E40C-9792-64E6-1EE811FC8DA1}"/>
              </a:ext>
            </a:extLst>
          </p:cNvPr>
          <p:cNvSpPr txBox="1"/>
          <p:nvPr/>
        </p:nvSpPr>
        <p:spPr>
          <a:xfrm>
            <a:off x="3768892" y="1381439"/>
            <a:ext cx="5323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11CD1-AE9B-21C2-80EE-80010A9BDC2C}"/>
              </a:ext>
            </a:extLst>
          </p:cNvPr>
          <p:cNvSpPr txBox="1"/>
          <p:nvPr/>
        </p:nvSpPr>
        <p:spPr>
          <a:xfrm>
            <a:off x="3370328" y="3140968"/>
            <a:ext cx="612102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Борисович Бодин,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Правления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сахаропроизводителей России</a:t>
            </a:r>
          </a:p>
          <a:p>
            <a:pPr algn="ctr"/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121069 </a:t>
            </a:r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Скатертный пер. 8/1, стр. 1</a:t>
            </a:r>
          </a:p>
          <a:p>
            <a:pPr algn="ctr"/>
            <a:r>
              <a:rPr lang="ru-RU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+7 495 690 22 01</a:t>
            </a:r>
          </a:p>
          <a:p>
            <a:pPr algn="ctr"/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souz@rossahar.ru</a:t>
            </a: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148294" y="273214"/>
            <a:ext cx="9124170" cy="8408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  <a:t>Сахарная свёкла – 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  <a:t>безотходное производство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1B0B27-0BE1-147E-818C-3EDDA150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1606330"/>
            <a:ext cx="2468303" cy="199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6838D-2BB9-0CFB-8985-BC54D9837C92}"/>
              </a:ext>
            </a:extLst>
          </p:cNvPr>
          <p:cNvSpPr txBox="1"/>
          <p:nvPr/>
        </p:nvSpPr>
        <p:spPr>
          <a:xfrm>
            <a:off x="4901408" y="5751156"/>
            <a:ext cx="168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37FB3B-55D4-BDFC-645E-30960F7ACFF7}"/>
              </a:ext>
            </a:extLst>
          </p:cNvPr>
          <p:cNvSpPr txBox="1"/>
          <p:nvPr/>
        </p:nvSpPr>
        <p:spPr>
          <a:xfrm>
            <a:off x="321075" y="4018667"/>
            <a:ext cx="339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Свекловичный жом </a:t>
            </a:r>
          </a:p>
          <a:p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44EFA-405C-7A3F-5654-21852B9C3C2D}"/>
              </a:ext>
            </a:extLst>
          </p:cNvPr>
          <p:cNvSpPr txBox="1"/>
          <p:nvPr/>
        </p:nvSpPr>
        <p:spPr>
          <a:xfrm>
            <a:off x="8681192" y="1647013"/>
            <a:ext cx="141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меласса</a:t>
            </a:r>
          </a:p>
        </p:txBody>
      </p:sp>
      <p:pic>
        <p:nvPicPr>
          <p:cNvPr id="13" name="Picture 2" descr="Жом свекловичный гранулированный ГОСТ 13456-82 в Нижнем Новгороде, Жом свек...">
            <a:extLst>
              <a:ext uri="{FF2B5EF4-FFF2-40B4-BE49-F238E27FC236}">
                <a16:creationId xmlns:a16="http://schemas.microsoft.com/office/drawing/2014/main" id="{D4F87A26-812B-D9EE-E59C-DB8B3592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8" y="2328053"/>
            <a:ext cx="2179539" cy="1744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D0E1A9-FAF5-87B0-EE7D-8E3D12D19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060" y="2152223"/>
            <a:ext cx="2384051" cy="186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B60715-F388-286F-F81A-8A777ED08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92" y="4018667"/>
            <a:ext cx="2468303" cy="174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CEDB16-79E5-E9FE-CB01-002B16D677F0}"/>
              </a:ext>
            </a:extLst>
          </p:cNvPr>
          <p:cNvSpPr txBox="1"/>
          <p:nvPr/>
        </p:nvSpPr>
        <p:spPr>
          <a:xfrm>
            <a:off x="7620444" y="4919861"/>
            <a:ext cx="4250481" cy="147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аминокислоты (бетаин)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дрожжи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спирт</a:t>
            </a:r>
          </a:p>
          <a:p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341A9C7-783A-BC56-98E8-256D8DE2B047}"/>
              </a:ext>
            </a:extLst>
          </p:cNvPr>
          <p:cNvCxnSpPr>
            <a:cxnSpLocks/>
          </p:cNvCxnSpPr>
          <p:nvPr/>
        </p:nvCxnSpPr>
        <p:spPr>
          <a:xfrm>
            <a:off x="6754723" y="2443332"/>
            <a:ext cx="1433602" cy="24683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2266CFC-95FD-604C-6687-7834C3939C6F}"/>
              </a:ext>
            </a:extLst>
          </p:cNvPr>
          <p:cNvCxnSpPr>
            <a:cxnSpLocks/>
          </p:cNvCxnSpPr>
          <p:nvPr/>
        </p:nvCxnSpPr>
        <p:spPr>
          <a:xfrm>
            <a:off x="1631504" y="4557275"/>
            <a:ext cx="0" cy="100861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E5BFBD-DE62-6D8F-86DC-BBC3C68890FA}"/>
              </a:ext>
            </a:extLst>
          </p:cNvPr>
          <p:cNvSpPr txBox="1"/>
          <p:nvPr/>
        </p:nvSpPr>
        <p:spPr>
          <a:xfrm>
            <a:off x="1148293" y="5628855"/>
            <a:ext cx="135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пектин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62AAD83-FEFC-4C04-502D-4B3ED18C03F8}"/>
              </a:ext>
            </a:extLst>
          </p:cNvPr>
          <p:cNvCxnSpPr>
            <a:cxnSpLocks/>
          </p:cNvCxnSpPr>
          <p:nvPr/>
        </p:nvCxnSpPr>
        <p:spPr bwMode="auto">
          <a:xfrm>
            <a:off x="9552384" y="4086441"/>
            <a:ext cx="0" cy="94166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9380CA2-758C-BE36-94F5-86C2EC16108E}"/>
              </a:ext>
            </a:extLst>
          </p:cNvPr>
          <p:cNvCxnSpPr>
            <a:cxnSpLocks/>
          </p:cNvCxnSpPr>
          <p:nvPr/>
        </p:nvCxnSpPr>
        <p:spPr>
          <a:xfrm flipH="1">
            <a:off x="2594978" y="2387389"/>
            <a:ext cx="1504829" cy="30277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92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096964" y="173953"/>
            <a:ext cx="9998072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свекловичного жома 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кормлении сельскохозяйственных животных</a:t>
            </a:r>
            <a:endParaRPr sz="3200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1030" name="Picture 6" descr="http://db.belferma.ru/oc-content/uploads/7/702.jpg">
            <a:extLst>
              <a:ext uri="{FF2B5EF4-FFF2-40B4-BE49-F238E27FC236}">
                <a16:creationId xmlns:a16="http://schemas.microsoft.com/office/drawing/2014/main" id="{DDDEFC7B-F676-467F-9F88-1E0FBAF1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0" y="1376772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.allegroimg.com/original/031fa0/0ad7a0274482817562d731299dd2/Wyslodki-buraczane-worek-25-kg">
            <a:extLst>
              <a:ext uri="{FF2B5EF4-FFF2-40B4-BE49-F238E27FC236}">
                <a16:creationId xmlns:a16="http://schemas.microsoft.com/office/drawing/2014/main" id="{AC4AB3F8-DA87-4F00-B45F-A045706E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87" y="1412231"/>
            <a:ext cx="3528392" cy="39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2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6E9B2-363C-4852-98D2-2E0A755B529E}"/>
              </a:ext>
            </a:extLst>
          </p:cNvPr>
          <p:cNvSpPr/>
          <p:nvPr/>
        </p:nvSpPr>
        <p:spPr>
          <a:xfrm>
            <a:off x="2594978" y="6092299"/>
            <a:ext cx="758002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Российской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свеклосахарной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отрасли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–</a:t>
            </a:r>
            <a:r>
              <a:rPr lang="en-US" sz="2800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3200" b="1" dirty="0">
                <a:solidFill>
                  <a:srgbClr val="C80B0E"/>
                </a:solidFill>
                <a:latin typeface="Adventure"/>
                <a:ea typeface="Calibri" panose="020F0502020204030204" pitchFamily="34" charset="0"/>
                <a:cs typeface="Adventure"/>
              </a:rPr>
              <a:t>220</a:t>
            </a:r>
            <a:r>
              <a:rPr lang="en-US" sz="2800" dirty="0">
                <a:solidFill>
                  <a:srgbClr val="000000"/>
                </a:solidFill>
                <a:latin typeface="Adventure"/>
                <a:ea typeface="Calibri" panose="020F0502020204030204" pitchFamily="34" charset="0"/>
                <a:cs typeface="Adventure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лет</a:t>
            </a:r>
            <a:r>
              <a:rPr lang="en-US" sz="2800" b="1" dirty="0">
                <a:solidFill>
                  <a:schemeClr val="bg1"/>
                </a:solidFill>
                <a:latin typeface="Adventure"/>
                <a:ea typeface="Calibri" panose="020F0502020204030204" pitchFamily="34" charset="0"/>
                <a:cs typeface="Adventure"/>
              </a:rPr>
              <a:t>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2B63B3-6813-4687-9173-5F683F77394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096964" y="378660"/>
            <a:ext cx="9998072" cy="10334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в России стандарты на жом сушёный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технические параметры продукта </a:t>
            </a: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2A274AAE-CD25-6960-AE3F-76278817319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7CE8D9-D5F5-6B93-8CF6-93BF0DEA8B63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F54C2-526C-B2A9-5D3D-2902E74CB84B}"/>
              </a:ext>
            </a:extLst>
          </p:cNvPr>
          <p:cNvSpPr txBox="1"/>
          <p:nvPr/>
        </p:nvSpPr>
        <p:spPr>
          <a:xfrm>
            <a:off x="1437200" y="1551488"/>
            <a:ext cx="989558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Р 54901-2012 Жом сушёный. Технические условия;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 45379563-003-2022 «Жом свекловичный с добавкой.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Нормативно-правовые акты размещены на сайте Союзроссахара в разделе «ДОКУМЕНТЫ» -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http://www.rossahar.ru/doc/order/#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6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609600" y="188641"/>
            <a:ext cx="10887000" cy="13843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Производство гранулированного жома в России в 2022 г. </a:t>
            </a: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может составить 1,6 млн тонн </a:t>
            </a: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и обеспечить потребности России и стран ЕАЭС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F22B9861-7697-49C5-5F6A-583897239608}"/>
              </a:ext>
            </a:extLst>
          </p:cNvPr>
          <p:cNvSpPr/>
          <p:nvPr/>
        </p:nvSpPr>
        <p:spPr bwMode="auto">
          <a:xfrm>
            <a:off x="0" y="6199358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8EC9C5-45FA-3EBB-DC5C-7A083300062C}"/>
              </a:ext>
            </a:extLst>
          </p:cNvPr>
          <p:cNvSpPr/>
          <p:nvPr/>
        </p:nvSpPr>
        <p:spPr bwMode="auto">
          <a:xfrm>
            <a:off x="2199764" y="6183474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4" name="Объект 13">
            <a:extLst>
              <a:ext uri="{FF2B5EF4-FFF2-40B4-BE49-F238E27FC236}">
                <a16:creationId xmlns:a16="http://schemas.microsoft.com/office/drawing/2014/main" id="{7712017F-3211-FA80-BEFB-FA05BD37A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945506"/>
              </p:ext>
            </p:extLst>
          </p:nvPr>
        </p:nvGraphicFramePr>
        <p:xfrm>
          <a:off x="695400" y="1605850"/>
          <a:ext cx="10585176" cy="441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EFDE6D-034A-40C9-B73F-1C35F1CD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6C67330-E984-45E0-B99E-0C83457CC08E}"/>
              </a:ext>
            </a:extLst>
          </p:cNvPr>
          <p:cNvSpPr txBox="1">
            <a:spLocks/>
          </p:cNvSpPr>
          <p:nvPr/>
        </p:nvSpPr>
        <p:spPr bwMode="auto">
          <a:xfrm>
            <a:off x="767408" y="116632"/>
            <a:ext cx="10081120" cy="1106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80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сушёного гранулированного жома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</a:p>
          <a:p>
            <a:pPr font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и на юге России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CD35FC-91AC-6A32-4C0E-83A90DB2A924}"/>
              </a:ext>
            </a:extLst>
          </p:cNvPr>
          <p:cNvSpPr/>
          <p:nvPr/>
        </p:nvSpPr>
        <p:spPr bwMode="auto">
          <a:xfrm>
            <a:off x="3161132" y="6199358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11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9A18F62C-CABE-6DA8-C456-1A6A78B6495F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254649-5F7F-D181-CE6E-4A0065030F54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3" name="Таблица 10">
            <a:extLst>
              <a:ext uri="{FF2B5EF4-FFF2-40B4-BE49-F238E27FC236}">
                <a16:creationId xmlns:a16="http://schemas.microsoft.com/office/drawing/2014/main" id="{08FEF2AA-5AF8-88DE-FAED-9677DCBE4C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251809"/>
          <a:ext cx="9526663" cy="4922855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313546694"/>
                    </a:ext>
                  </a:extLst>
                </a:gridCol>
                <a:gridCol w="2594495">
                  <a:extLst>
                    <a:ext uri="{9D8B030D-6E8A-4147-A177-3AD203B41FA5}">
                      <a16:colId xmlns:a16="http://schemas.microsoft.com/office/drawing/2014/main" val="2930626553"/>
                    </a:ext>
                  </a:extLst>
                </a:gridCol>
                <a:gridCol w="2374057">
                  <a:extLst>
                    <a:ext uri="{9D8B030D-6E8A-4147-A177-3AD203B41FA5}">
                      <a16:colId xmlns:a16="http://schemas.microsoft.com/office/drawing/2014/main" val="2277308919"/>
                    </a:ext>
                  </a:extLst>
                </a:gridCol>
                <a:gridCol w="2325863">
                  <a:extLst>
                    <a:ext uri="{9D8B030D-6E8A-4147-A177-3AD203B41FA5}">
                      <a16:colId xmlns:a16="http://schemas.microsoft.com/office/drawing/2014/main" val="3886017285"/>
                    </a:ext>
                  </a:extLst>
                </a:gridCol>
              </a:tblGrid>
              <a:tr h="13130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округов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 сушеного гранулированного жома в 2021 г., тыс. тонн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производство  сушеного гранулированного жома в 2022 г., тыс. тонн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Произведено гранулированного жома в 2022 г. на 14 ноября, тыс. тонн</a:t>
                      </a:r>
                      <a:endParaRPr lang="ru-RU" sz="1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4280286235"/>
                  </a:ext>
                </a:extLst>
              </a:tr>
              <a:tr h="608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федеральный округ</a:t>
                      </a:r>
                      <a:endParaRPr lang="ru-RU" sz="18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832,1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432,0</a:t>
                      </a: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3927274976"/>
                  </a:ext>
                </a:extLst>
              </a:tr>
              <a:tr h="585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Южный федеральный округ</a:t>
                      </a:r>
                      <a:endParaRPr lang="ru-RU" sz="18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431,9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403,9</a:t>
                      </a: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83508126"/>
                  </a:ext>
                </a:extLst>
              </a:tr>
              <a:tr h="608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Северо-Кавказский федеральный округ</a:t>
                      </a:r>
                      <a:endParaRPr lang="ru-RU" sz="18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555790408"/>
                  </a:ext>
                </a:extLst>
              </a:tr>
              <a:tr h="579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Приволжский федеральный округ</a:t>
                      </a:r>
                      <a:endParaRPr lang="ru-RU" sz="18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224,2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3430730485"/>
                  </a:ext>
                </a:extLst>
              </a:tr>
              <a:tr h="578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Сибирский федеральный округ</a:t>
                      </a:r>
                      <a:endParaRPr lang="ru-RU" sz="18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4032687168"/>
                  </a:ext>
                </a:extLst>
              </a:tr>
              <a:tr h="2567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РФ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1554,1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</a:p>
                  </a:txBody>
                  <a:tcPr marL="4341" marR="4341" marT="57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994,0</a:t>
                      </a:r>
                      <a:endParaRPr lang="ru-RU" sz="2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1" marR="4341" marT="5788" marB="0" anchor="ctr"/>
                </a:tc>
                <a:extLst>
                  <a:ext uri="{0D108BD9-81ED-4DB2-BD59-A6C34878D82A}">
                    <a16:rowId xmlns:a16="http://schemas.microsoft.com/office/drawing/2014/main" val="2941146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658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2207568" y="109536"/>
            <a:ext cx="8579296" cy="7381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  <a:t>Направления использования свекловичного жома</a:t>
            </a:r>
          </a:p>
        </p:txBody>
      </p:sp>
      <p:sp>
        <p:nvSpPr>
          <p:cNvPr id="3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5816FED9-8173-3562-45E4-FBEFCE952609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BD0899-F41F-0F58-E3D0-85D0081515B9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F86FB1D-6CE7-CDA9-64A3-593A8DEB3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812486"/>
              </p:ext>
            </p:extLst>
          </p:nvPr>
        </p:nvGraphicFramePr>
        <p:xfrm>
          <a:off x="839416" y="1196752"/>
          <a:ext cx="10253678" cy="4176464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5126839">
                  <a:extLst>
                    <a:ext uri="{9D8B030D-6E8A-4147-A177-3AD203B41FA5}">
                      <a16:colId xmlns:a16="http://schemas.microsoft.com/office/drawing/2014/main" val="655978929"/>
                    </a:ext>
                  </a:extLst>
                </a:gridCol>
                <a:gridCol w="5126839">
                  <a:extLst>
                    <a:ext uri="{9D8B030D-6E8A-4147-A177-3AD203B41FA5}">
                      <a16:colId xmlns:a16="http://schemas.microsoft.com/office/drawing/2014/main" val="925154866"/>
                    </a:ext>
                  </a:extLst>
                </a:gridCol>
              </a:tblGrid>
              <a:tr h="97598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dirty="0">
                          <a:latin typeface="Times New Roman"/>
                          <a:cs typeface="Times New Roman"/>
                        </a:rPr>
                        <a:t>Вид продукта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dirty="0">
                          <a:latin typeface="Times New Roman"/>
                          <a:cs typeface="Times New Roman"/>
                        </a:rPr>
                        <a:t>Направления использования</a:t>
                      </a:r>
                      <a:endParaRPr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43798"/>
                  </a:ext>
                </a:extLst>
              </a:tr>
              <a:tr h="181354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Сырой и отжатый жом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Ø"/>
                        <a:defRPr/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Кормовая добавка для крупного рогатого скота  и свиней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733474"/>
                  </a:ext>
                </a:extLst>
              </a:tr>
              <a:tr h="138693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Сушеный гранулированный жом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/>
                        <a:buChar char="Ø"/>
                        <a:defRPr/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Кормовая добавка для крупного рогатого скота, свиней, коз, овец, лошадей, птиц</a:t>
                      </a:r>
                    </a:p>
                    <a:p>
                      <a:pPr marL="285750" indent="-285750" algn="l">
                        <a:buFont typeface="Wingdings"/>
                        <a:buChar char="Ø"/>
                        <a:defRPr/>
                      </a:pP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285750" indent="-285750" algn="l">
                        <a:buFont typeface="Wingdings"/>
                        <a:buChar char="Ø"/>
                        <a:defRPr/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Топливо (</a:t>
                      </a:r>
                      <a:r>
                        <a:rPr lang="ru-RU" sz="1800" dirty="0" err="1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пеллеты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8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9252911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48F8A1-B7FD-4CBA-BE59-F71845CE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359987"/>
              </p:ext>
            </p:extLst>
          </p:nvPr>
        </p:nvGraphicFramePr>
        <p:xfrm>
          <a:off x="335360" y="1268760"/>
          <a:ext cx="5104299" cy="480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35361" y="186257"/>
            <a:ext cx="8568951" cy="1687760"/>
          </a:xfrm>
        </p:spPr>
        <p:txBody>
          <a:bodyPr rtlCol="0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При введении в рацион 2,5 кг сушеного гранулированного жома в день </a:t>
            </a:r>
            <a:b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надои увеличиваются до 2 л/день, </a:t>
            </a:r>
            <a:b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r>
              <a:rPr lang="ru-RU" sz="2600" b="1" dirty="0">
                <a:solidFill>
                  <a:srgbClr val="00B050"/>
                </a:solidFill>
                <a:latin typeface="Times New Roman"/>
                <a:cs typeface="Times New Roman"/>
              </a:rPr>
              <a:t>прирост живой массы – до 1,4 кг/день</a:t>
            </a:r>
            <a:br>
              <a:rPr lang="ru-RU" sz="2800" b="1" dirty="0">
                <a:solidFill>
                  <a:srgbClr val="00B050"/>
                </a:solidFill>
                <a:latin typeface="Times New Roman"/>
                <a:cs typeface="Times New Roman"/>
              </a:rPr>
            </a:br>
            <a:endParaRPr lang="ru-RU"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 2" descr="цветной прямоугольник">
            <a:extLst>
              <a:ext uri="{FF2B5EF4-FFF2-40B4-BE49-F238E27FC236}">
                <a16:creationId xmlns:a16="http://schemas.microsoft.com/office/drawing/2014/main" id="{59F17485-E262-1E05-75B3-19489930DC0A}"/>
              </a:ext>
            </a:extLst>
          </p:cNvPr>
          <p:cNvSpPr/>
          <p:nvPr/>
        </p:nvSpPr>
        <p:spPr bwMode="auto">
          <a:xfrm>
            <a:off x="3267" y="6187861"/>
            <a:ext cx="12192000" cy="6586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351" dirty="0">
                <a:solidFill>
                  <a:srgbClr val="00B050"/>
                </a:solidFill>
              </a:rPr>
              <a:t>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6D7519-269A-73C1-CFF0-4E00F3350072}"/>
              </a:ext>
            </a:extLst>
          </p:cNvPr>
          <p:cNvSpPr/>
          <p:nvPr/>
        </p:nvSpPr>
        <p:spPr bwMode="auto">
          <a:xfrm>
            <a:off x="2207568" y="6187861"/>
            <a:ext cx="8446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Российской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свеклосахарной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отрасли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–</a:t>
            </a:r>
            <a:r>
              <a:rPr lang="en-US" sz="2800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3200" b="1" i="1" dirty="0">
                <a:solidFill>
                  <a:srgbClr val="C80B0E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220</a:t>
            </a:r>
            <a:r>
              <a:rPr lang="en-US" sz="2800" i="1" dirty="0">
                <a:solidFill>
                  <a:srgbClr val="000000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лет</a:t>
            </a:r>
            <a:r>
              <a:rPr lang="en-US" sz="2800" b="1" i="1" dirty="0">
                <a:solidFill>
                  <a:schemeClr val="bg1"/>
                </a:solidFill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!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849A9-8D03-73FE-AAEC-0045415D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904312" y="311274"/>
            <a:ext cx="2782503" cy="1840327"/>
          </a:xfrm>
          <a:prstGeom prst="rect">
            <a:avLst/>
          </a:prstGeom>
        </p:spPr>
      </p:pic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4CABE53F-7D3D-4A58-9477-797CB84D0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0292"/>
              </p:ext>
            </p:extLst>
          </p:nvPr>
        </p:nvGraphicFramePr>
        <p:xfrm>
          <a:off x="5439659" y="2189830"/>
          <a:ext cx="6247164" cy="3577523"/>
        </p:xfrm>
        <a:graphic>
          <a:graphicData uri="http://schemas.openxmlformats.org/drawingml/2006/table">
            <a:tbl>
              <a:tblPr firstRow="1" bandRow="1">
                <a:tableStyleId>{1F4908CC-718D-7300-D914-8CEE6346F0A2}</a:tableStyleId>
              </a:tblPr>
              <a:tblGrid>
                <a:gridCol w="892452">
                  <a:extLst>
                    <a:ext uri="{9D8B030D-6E8A-4147-A177-3AD203B41FA5}">
                      <a16:colId xmlns:a16="http://schemas.microsoft.com/office/drawing/2014/main" val="3441717220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2718773727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310253407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1879521531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3080541356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3034445756"/>
                    </a:ext>
                  </a:extLst>
                </a:gridCol>
                <a:gridCol w="892452">
                  <a:extLst>
                    <a:ext uri="{9D8B030D-6E8A-4147-A177-3AD203B41FA5}">
                      <a16:colId xmlns:a16="http://schemas.microsoft.com/office/drawing/2014/main" val="1270314635"/>
                    </a:ext>
                  </a:extLst>
                </a:gridCol>
              </a:tblGrid>
              <a:tr h="393016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сушёным гранулированным жомом,%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82575808"/>
                  </a:ext>
                </a:extLst>
              </a:tr>
              <a:tr h="12194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коров, тыс.</a:t>
                      </a:r>
                    </a:p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 на 1 корову в день, кг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 на всех коров в месяц, тыс. </a:t>
                      </a:r>
                      <a:r>
                        <a:rPr lang="ru-RU" sz="1500" b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</a:t>
                      </a:r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8 месяцев кормления,</a:t>
                      </a:r>
                    </a:p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тонн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жома, млн тонн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Обеспеченность, %</a:t>
                      </a:r>
                      <a:endParaRPr lang="ru-RU" sz="15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93244344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ЦФО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3 115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233, 6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1,869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0,993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662326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ЮФО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2 257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1, 354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0,457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33,7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41540062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2 061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154,6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1, 237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4606323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ПФО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4 751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2, 851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800" b="1" i="0" u="none" strike="noStrike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952349"/>
                  </a:ext>
                </a:extLst>
              </a:tr>
              <a:tr h="3930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2 793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209,5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1,676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0,050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9097431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484BE-A3C9-435C-AEA4-E95009A0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5CD-2499-45E4-9959-CA63184512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8866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СР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СРС</Template>
  <TotalTime>14142</TotalTime>
  <Words>1456</Words>
  <Application>Microsoft Office PowerPoint</Application>
  <DocSecurity>0</DocSecurity>
  <PresentationFormat>Широкоэкранный</PresentationFormat>
  <Paragraphs>399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Adventure</vt:lpstr>
      <vt:lpstr>APPLE CHANCERY</vt:lpstr>
      <vt:lpstr>Arciform</vt:lpstr>
      <vt:lpstr>Arial</vt:lpstr>
      <vt:lpstr>Calibri</vt:lpstr>
      <vt:lpstr>Cambria</vt:lpstr>
      <vt:lpstr>Century Gothic</vt:lpstr>
      <vt:lpstr>Times New Roman</vt:lpstr>
      <vt:lpstr>Wingdings</vt:lpstr>
      <vt:lpstr>1_Тема СРС</vt:lpstr>
      <vt:lpstr>10_Тема Office</vt:lpstr>
      <vt:lpstr>Использование побочной продукции свеклосахарного подкомплекса в животноводстве</vt:lpstr>
      <vt:lpstr>Презентация PowerPoint</vt:lpstr>
      <vt:lpstr>Сахарная свёкла –  безотходное производство</vt:lpstr>
      <vt:lpstr>Использование свекловичного жома  в кормлении сельскохозяйственных животных</vt:lpstr>
      <vt:lpstr>  Действующие в России стандарты на жом сушёный определяют технические параметры продукта   </vt:lpstr>
      <vt:lpstr>Производство гранулированного жома в России в 2022 г.  может составить 1,6 млн тонн  и обеспечить потребности России и стран ЕАЭС</vt:lpstr>
      <vt:lpstr>Презентация PowerPoint</vt:lpstr>
      <vt:lpstr>Направления использования свекловичного жома</vt:lpstr>
      <vt:lpstr>При введении в рацион 2,5 кг сушеного гранулированного жома в день  надои увеличиваются до 2 л/день,  прирост живой массы – до 1,4 кг/день </vt:lpstr>
      <vt:lpstr>Способы хранения свежего прессованного жома </vt:lpstr>
      <vt:lpstr>Наиболее прогрессивной формой хранения сырого отжатого жома является его упаковка в рулоны</vt:lpstr>
      <vt:lpstr>Включение свекловичного жома в рационы  сельскохозяйственных животных</vt:lpstr>
      <vt:lpstr>Влияние свекловичного жома на величину  суточного удоя и химический состав молока коров </vt:lpstr>
      <vt:lpstr>Преимущества использования в рационах с/х животных  свекловичного жома</vt:lpstr>
      <vt:lpstr>Использование свекловичной мелассы  в кормлении сельскохозяйственных животных</vt:lpstr>
      <vt:lpstr>  Производство и потребление свекловичной мелассы в России  в 2010–2022 гг. </vt:lpstr>
      <vt:lpstr>  Действующий в России стандарт на мелассу свекловичную   </vt:lpstr>
      <vt:lpstr>  Нормы ввода свекловичной мелассы в корма  для сельскохозяйственных животных   </vt:lpstr>
      <vt:lpstr>  Преимущества и недостатки использования  свекловичной мелассы  в кормовых рационах сельхозживотных  </vt:lpstr>
      <vt:lpstr>Презентация PowerPoint</vt:lpstr>
      <vt:lpstr>   </vt:lpstr>
      <vt:lpstr>Бетаин выпускается в двух формах:  жидкой и кристаллической  Жидкий бетаин (бетаиновая меласса) – ТУ 9112-004-01503401-2013  Стандарта на бетаин кристаллический  в России пока нет. Кристаллический бетаин имеет  более долгий срок хранения,  преимущества при перевозке  и использовании в комбикорма  Жидкий бетаин производится:   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прессованного свекловичного жома  в рулонах  В КОРМЛЕНИИ сельскохозяйственных животных</dc:title>
  <dc:creator>Antrop</dc:creator>
  <cp:lastModifiedBy>alex lomanov</cp:lastModifiedBy>
  <cp:revision>402</cp:revision>
  <cp:lastPrinted>2022-09-28T08:57:58Z</cp:lastPrinted>
  <dcterms:created xsi:type="dcterms:W3CDTF">2016-11-24T01:45:07Z</dcterms:created>
  <dcterms:modified xsi:type="dcterms:W3CDTF">2022-11-17T08:30:22Z</dcterms:modified>
  <dc:identifier/>
  <dc:language/>
  <cp:version/>
</cp:coreProperties>
</file>